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5" r:id="rId2"/>
    <p:sldId id="256" r:id="rId3"/>
    <p:sldId id="260" r:id="rId4"/>
    <p:sldId id="266" r:id="rId5"/>
    <p:sldId id="265" r:id="rId6"/>
    <p:sldId id="261" r:id="rId7"/>
    <p:sldId id="263" r:id="rId8"/>
    <p:sldId id="264" r:id="rId9"/>
    <p:sldId id="262" r:id="rId10"/>
    <p:sldId id="259" r:id="rId11"/>
    <p:sldId id="258" r:id="rId12"/>
    <p:sldId id="267" r:id="rId13"/>
    <p:sldId id="288" r:id="rId14"/>
    <p:sldId id="287" r:id="rId15"/>
    <p:sldId id="286" r:id="rId16"/>
    <p:sldId id="273" r:id="rId17"/>
    <p:sldId id="274" r:id="rId18"/>
    <p:sldId id="289" r:id="rId19"/>
    <p:sldId id="291" r:id="rId20"/>
    <p:sldId id="292" r:id="rId21"/>
    <p:sldId id="290" r:id="rId22"/>
    <p:sldId id="272" r:id="rId23"/>
    <p:sldId id="276" r:id="rId24"/>
    <p:sldId id="277" r:id="rId25"/>
    <p:sldId id="275" r:id="rId26"/>
    <p:sldId id="279" r:id="rId27"/>
    <p:sldId id="278" r:id="rId28"/>
    <p:sldId id="283" r:id="rId29"/>
    <p:sldId id="284" r:id="rId30"/>
    <p:sldId id="280" r:id="rId31"/>
    <p:sldId id="296" r:id="rId32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/>
    <p:restoredTop sz="94689"/>
  </p:normalViewPr>
  <p:slideViewPr>
    <p:cSldViewPr snapToGrid="0" snapToObjects="1">
      <p:cViewPr varScale="1">
        <p:scale>
          <a:sx n="65" d="100"/>
          <a:sy n="65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CE269-2060-9341-992E-44EDD13BCE0E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1677-F5CD-1249-8DE9-E6189FE8B98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830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2934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497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9836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6019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182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0588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3861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9161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364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28742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0058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9937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1553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615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65822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65532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4417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59434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65943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91704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02519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30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9563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156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6730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027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783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6357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4532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51677-F5CD-1249-8DE9-E6189FE8B98F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4431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CF87-6794-C245-ADE6-55016FAB1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DB295-400D-AB4A-9467-B4DE11411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A9AD-99E8-1443-BAE2-1EEC2DFA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9ED8-1488-6E44-86D3-080533B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6D22F-D302-6641-B005-0DBC9FD5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960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2381-2DCF-5B40-A2E9-D951F1C5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032F-0C7C-B449-B6F2-B4282C93F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8BE6-3C66-5843-B374-D920D897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B926-5DBE-C949-9387-7ECC1C66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A9B96-C151-564C-AFE2-49CAFC52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0662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F6DA8-4434-4244-98EE-14FD2DB66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8374B-B177-124C-82EB-FD41509E3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54A1-2D65-3941-A2CE-F707BC52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63A3-9A08-9543-8339-03E00F76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8D488-A44E-104E-9920-DF8A488F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4639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D176-C4FF-5B47-A8C6-2986029D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FB2C-2D30-2A4A-86DB-0D46C1F34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ED8A-1F3E-894C-8EC3-B87725BB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E356-E1A9-334B-A1B7-3CF08C41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D594-8E76-544D-BD3F-2721BBEA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133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6560-8752-5F4A-AEBE-0AF8D826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ED4A-C38B-A943-B7A9-44FE2AAB4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EB2BF-5E7D-B445-9774-B36F0560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54D2E-78D1-5940-B453-6E07A0A7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8536-A7C3-2E45-8E9D-E283211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802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0EEC-CE38-2C40-B9EF-8561D124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1DAC-A285-E14E-96E5-4B8C16D4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B54B8-DE7D-7B4B-B2A2-7B1362914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E183-D454-6344-8014-4ACA4285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9C401-1584-B244-BDB0-C06394D2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961EE-B6C4-2C4E-9879-A1900F64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0871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F70F-723B-5A41-89F5-9B0511AE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40F56-88CF-A449-A65F-A5A7F4A4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9F2D-F973-5046-8FAE-4062EF359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9740A-8342-8D40-9F9D-A238B05DC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526CC-C51C-3F45-937D-78591E262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85FB8-C6B8-B94C-AD10-15B716D2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1699A-502D-FA40-A341-84747CA4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033A5-E436-F746-99FC-D1467F03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9801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B9F3-905C-7542-A7A6-1B4A8B99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948C7-F3DB-AC4C-9370-A45BDD96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C86D0-FDF9-F248-9A4A-198243A5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55746-243D-A647-89BB-BCEB511C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337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A33E2-6ED0-F54C-AD2F-4F763519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F1E5A-7E86-D24F-8DE5-97275687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881D-30A1-B54C-BE88-3B4BD930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8881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9AED-1F5F-F34E-8CF0-00F1903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5024-92C2-1F44-8EAE-BDEEA9CC5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0C560-CD8B-3844-84C0-57025A0AD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0678D-E3B1-7B42-BC85-4B4B3C72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3CDBC-7778-974C-A8E4-9DE9C4D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073E-2210-B04A-B1AB-FC608721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8391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90F-1F60-624E-9D7A-A43154F8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51E00-7A3B-F04C-9B3C-E5D3449AE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CF399-827F-6D4F-9377-60FC26E72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CFA80-BAB3-304C-9477-B6A85D61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4F82D-B9F5-F545-8AD7-5491C6B1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B2A7-2266-A245-BED4-297150B3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4787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815C2-1C45-5D4C-98E4-814BF578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9FF68-5AC4-7742-975B-A78747B15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AD45F-6113-F547-9275-8BC589929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CFB4-0777-7049-BD29-C5A2C5BEA894}" type="datetimeFigureOut">
              <a:rPr lang="en-HU" smtClean="0"/>
              <a:t>04/16/2023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8DEB-4562-6C42-B9E7-72613E0E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4382-D1EF-0346-A52E-B8A5DA5A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669D-E3EC-1D44-BF45-46983F12A84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483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61541" y="5478872"/>
            <a:ext cx="1011687" cy="10252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88" y="5318222"/>
            <a:ext cx="1097733" cy="12430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5376" y="1079923"/>
            <a:ext cx="6102438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hu-HU" sz="3933" dirty="0">
                <a:solidFill>
                  <a:srgbClr val="FFFFFF"/>
                </a:solidFill>
                <a:latin typeface="Open Sans Extra Bold"/>
              </a:rPr>
              <a:t>36</a:t>
            </a: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. OTDK</a:t>
            </a:r>
          </a:p>
          <a:p>
            <a:pPr algn="ctr">
              <a:lnSpc>
                <a:spcPts val="5506"/>
              </a:lnSpc>
            </a:pP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Társadalomtudományi</a:t>
            </a:r>
          </a:p>
          <a:p>
            <a:pPr algn="ctr">
              <a:lnSpc>
                <a:spcPts val="5506"/>
              </a:lnSpc>
              <a:spcBef>
                <a:spcPct val="0"/>
              </a:spcBef>
            </a:pP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Szekció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5376" y="3359150"/>
            <a:ext cx="59162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3" dirty="0">
                <a:solidFill>
                  <a:srgbClr val="FFFFFF"/>
                </a:solidFill>
                <a:latin typeface="Open Sans"/>
              </a:rPr>
              <a:t>2023. </a:t>
            </a:r>
            <a:r>
              <a:rPr lang="en-US" sz="3533" dirty="0" err="1">
                <a:solidFill>
                  <a:srgbClr val="FFFFFF"/>
                </a:solidFill>
                <a:latin typeface="Open Sans"/>
              </a:rPr>
              <a:t>április</a:t>
            </a:r>
            <a:r>
              <a:rPr lang="en-US" sz="3533" dirty="0">
                <a:solidFill>
                  <a:srgbClr val="FFFFFF"/>
                </a:solidFill>
                <a:latin typeface="Open Sans"/>
              </a:rPr>
              <a:t> 12-14.</a:t>
            </a:r>
            <a:endParaRPr lang="hu-HU" sz="3533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hu-HU" sz="2667" dirty="0">
                <a:solidFill>
                  <a:srgbClr val="FFFFFF"/>
                </a:solidFill>
                <a:latin typeface="Open Sans"/>
              </a:rPr>
              <a:t>Debrecen</a:t>
            </a:r>
            <a:endParaRPr lang="en-US" sz="2667" dirty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14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>
                <a:solidFill>
                  <a:srgbClr val="F05348"/>
                </a:solidFill>
              </a:rPr>
              <a:t>Média</a:t>
            </a:r>
            <a:r>
              <a:rPr lang="en-US" sz="1800" dirty="0">
                <a:solidFill>
                  <a:srgbClr val="F05348"/>
                </a:solidFill>
              </a:rPr>
              <a:t>-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kommunikációtudomány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smtClean="0">
                <a:solidFill>
                  <a:srgbClr val="F05348"/>
                </a:solidFill>
              </a:rPr>
              <a:t>I</a:t>
            </a:r>
            <a:r>
              <a:rPr lang="hu-HU" sz="1800" dirty="0">
                <a:solidFill>
                  <a:srgbClr val="F05348"/>
                </a:solidFill>
              </a:rPr>
              <a:t>V</a:t>
            </a:r>
            <a:r>
              <a:rPr lang="en-US" sz="1800" dirty="0" smtClean="0">
                <a:solidFill>
                  <a:srgbClr val="F05348"/>
                </a:solidFill>
              </a:rPr>
              <a:t>.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FODOR FANNI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Hammer Ferenc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docens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MÜLLER ÁGNES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err="1" smtClean="0"/>
              <a:t>Babes</a:t>
            </a:r>
            <a:r>
              <a:rPr lang="hu-HU" sz="1200" dirty="0" smtClean="0"/>
              <a:t>-Bolyai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en-US" sz="1200" dirty="0" smtClean="0"/>
              <a:t>K</a:t>
            </a:r>
            <a:r>
              <a:rPr lang="hu-HU" sz="1200" dirty="0" err="1" smtClean="0"/>
              <a:t>eszeg</a:t>
            </a:r>
            <a:r>
              <a:rPr lang="hu-HU" sz="1200" dirty="0" smtClean="0"/>
              <a:t> Anna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NAGY BOGLÁRKA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Hermann</a:t>
            </a:r>
            <a:r>
              <a:rPr lang="hu-HU" sz="1200" dirty="0"/>
              <a:t> </a:t>
            </a:r>
            <a:r>
              <a:rPr lang="hu-HU" sz="1200" dirty="0" smtClean="0"/>
              <a:t>Veronika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Művelődés- és kultúraelmélet t</a:t>
            </a:r>
            <a:r>
              <a:rPr lang="hu-HU" sz="1800" dirty="0" smtClean="0">
                <a:solidFill>
                  <a:srgbClr val="F05348"/>
                </a:solidFill>
              </a:rPr>
              <a:t>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PINTÉR ANDREA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Országos Rabbiképző - Zsidó</a:t>
            </a:r>
            <a:r>
              <a:rPr lang="en-US" sz="1200" dirty="0" smtClean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Surányi András</a:t>
            </a:r>
            <a:r>
              <a:rPr lang="en-US" sz="1200" dirty="0" smtClean="0"/>
              <a:t> </a:t>
            </a:r>
            <a:r>
              <a:rPr lang="hu-HU" sz="1200" dirty="0" smtClean="0"/>
              <a:t>megbízott előadó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SZIJJ MÁRTON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Károli Gáspár Református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Horváth Orsolya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PATAKI KATALIN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Szegedi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Váraljai Anna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Nemzetközi tanulmány 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ÉRSEK KITTI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Nemzeti Közszolgálati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Hárs András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NAGY GERGŐ MÁTÉ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hu-HU" sz="1200" dirty="0" smtClean="0"/>
              <a:t>Soltész Béla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JÁSZFALVI ORSOLYA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Hárs András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adjunktus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Nemzetközi tanulmány 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 smtClean="0"/>
              <a:t>:</a:t>
            </a:r>
            <a:r>
              <a:rPr lang="hu-HU" sz="1200" dirty="0" smtClean="0"/>
              <a:t> </a:t>
            </a:r>
            <a:r>
              <a:rPr lang="hu-HU" sz="1200" b="1" dirty="0" smtClean="0"/>
              <a:t>BORSOS BÁLINT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</a:t>
            </a:r>
            <a:r>
              <a:rPr lang="en-US" sz="1200" dirty="0" smtClean="0"/>
              <a:t>.</a:t>
            </a:r>
            <a:r>
              <a:rPr lang="hu-HU" sz="1200" dirty="0" smtClean="0"/>
              <a:t> Bartóki-</a:t>
            </a:r>
            <a:r>
              <a:rPr lang="hu-HU" sz="1200" dirty="0" err="1" smtClean="0"/>
              <a:t>Gönczy</a:t>
            </a:r>
            <a:r>
              <a:rPr lang="hu-HU" sz="1200" dirty="0" smtClean="0"/>
              <a:t> Balázs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en-US" sz="1200" b="1" dirty="0" smtClean="0"/>
              <a:t>TÓTH HENRIETT ZSANETT</a:t>
            </a:r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Edl</a:t>
            </a:r>
            <a:r>
              <a:rPr lang="hu-HU" sz="1200" dirty="0" smtClean="0"/>
              <a:t> András</a:t>
            </a:r>
            <a:r>
              <a:rPr lang="en-US" sz="1200" dirty="0" smtClean="0"/>
              <a:t> </a:t>
            </a:r>
            <a:r>
              <a:rPr lang="hu-HU" sz="1200" dirty="0" smtClean="0"/>
              <a:t>tudományos munkatárs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BIRÓ ROLAND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Szegedi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Szalai Anikó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Nemzetközi tanulmány III.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359972"/>
            <a:ext cx="5976607" cy="45997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CSIBOR FERENC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Nemzetközi Közszolgálati</a:t>
            </a:r>
            <a:r>
              <a:rPr lang="en-US" sz="1200" dirty="0" smtClean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Szegedi László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hu-HU" sz="1200" dirty="0" smtClean="0"/>
              <a:t> 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LÁZÁR SZABOLCS ISTVÁN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Szegedi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Juhász Krisztina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PAP MELINDA PATRÍCIA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Nemzetközi Közszolgálati</a:t>
            </a:r>
            <a:r>
              <a:rPr lang="en-US" sz="1200" dirty="0"/>
              <a:t>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Hettyey</a:t>
            </a:r>
            <a:r>
              <a:rPr lang="hu-HU" sz="1200" dirty="0" smtClean="0"/>
              <a:t> András Örs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KOCSÁRDI MÁRTON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Kelemen Zoltán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PONGRÁCZ DÁNIEL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Vékony Dániel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PANKOTAI VÉNUSZ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Sonnevend</a:t>
            </a:r>
            <a:r>
              <a:rPr lang="hu-HU" sz="1200" dirty="0" smtClean="0"/>
              <a:t> Pál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en-US" sz="1200" dirty="0" err="1" smtClean="0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Nemzetközi tanulmány IV.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ERMÉNYI GYÖRGY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Kajtár Gábor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KISS FANNI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Nemzeti Közszolgálati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Varga András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LENGYEL ÁDÁM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Barta Róbert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 smtClean="0"/>
              <a:t>helyezett</a:t>
            </a:r>
            <a:r>
              <a:rPr lang="en-US" sz="1200" dirty="0" smtClean="0"/>
              <a:t>:</a:t>
            </a:r>
            <a:r>
              <a:rPr lang="hu-HU" sz="1200" dirty="0" smtClean="0"/>
              <a:t> </a:t>
            </a:r>
            <a:r>
              <a:rPr lang="hu-HU" sz="1200" b="1" dirty="0" smtClean="0"/>
              <a:t>PÁSZTOR KITTI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Dévényi Kinga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KUSICA KOLOS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Széchényi István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Szőke Júlia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6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Nemzetközi Tanulmányok V.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381300"/>
            <a:ext cx="5976607" cy="45997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BENSE DÁNIEL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Szegedi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Sziebig</a:t>
            </a:r>
            <a:r>
              <a:rPr lang="hu-HU" sz="1200" dirty="0" smtClean="0"/>
              <a:t> Orsolya Johanna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KISS FANNI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Varga András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</a:t>
            </a:r>
            <a:r>
              <a:rPr lang="hu-HU" sz="1200" dirty="0" smtClean="0"/>
              <a:t>I</a:t>
            </a:r>
            <a:r>
              <a:rPr lang="en-US" sz="1200" dirty="0" smtClean="0"/>
              <a:t>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HORVÁTH BARBARA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Széchényi </a:t>
            </a:r>
            <a:r>
              <a:rPr lang="hu-HU" sz="1200" dirty="0"/>
              <a:t>I</a:t>
            </a:r>
            <a:r>
              <a:rPr lang="hu-HU" sz="1200" dirty="0" smtClean="0"/>
              <a:t>stván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en-US" sz="1200" dirty="0" smtClean="0"/>
              <a:t>D</a:t>
            </a:r>
            <a:r>
              <a:rPr lang="hu-HU" sz="1200" dirty="0" smtClean="0"/>
              <a:t>r. Kecskés Gábor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/>
              <a:t>ülöndíjas</a:t>
            </a:r>
            <a:r>
              <a:rPr lang="en-US" sz="1200" dirty="0"/>
              <a:t>: </a:t>
            </a:r>
            <a:r>
              <a:rPr lang="hu-HU" sz="1200" b="1" dirty="0"/>
              <a:t>FEHÉR LEVENTE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Sipos Attila</a:t>
            </a:r>
          </a:p>
          <a:p>
            <a:pPr algn="l">
              <a:lnSpc>
                <a:spcPts val="680"/>
              </a:lnSpc>
            </a:pPr>
            <a:r>
              <a:rPr lang="hu-HU" sz="1200" dirty="0"/>
              <a:t>tiszteletbeli 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/>
              <a:t>KUGLER PÉTER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P. Szabó Sándor</a:t>
            </a:r>
          </a:p>
          <a:p>
            <a:pPr algn="l">
              <a:lnSpc>
                <a:spcPts val="680"/>
              </a:lnSpc>
            </a:pP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Különdíjas: </a:t>
            </a:r>
            <a:r>
              <a:rPr lang="hu-HU" sz="1200" b="1" dirty="0" smtClean="0"/>
              <a:t>PÁLFY PATRÍCIA KITTI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Széchényi István </a:t>
            </a:r>
            <a:r>
              <a:rPr lang="hu-HU" sz="1200" dirty="0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en-US" sz="1200" dirty="0" smtClean="0"/>
              <a:t>K</a:t>
            </a:r>
            <a:r>
              <a:rPr lang="hu-HU" sz="1200" dirty="0" err="1" smtClean="0"/>
              <a:t>ecskés</a:t>
            </a:r>
            <a:r>
              <a:rPr lang="hu-HU" sz="1200" dirty="0" smtClean="0"/>
              <a:t> Petra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Politikatudomány 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LÁSZLÓ TAMÁS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Oross</a:t>
            </a:r>
            <a:r>
              <a:rPr lang="hu-HU" sz="1200" dirty="0" smtClean="0"/>
              <a:t> Dániel</a:t>
            </a:r>
            <a:r>
              <a:rPr lang="en-US" sz="1200" dirty="0" smtClean="0"/>
              <a:t> </a:t>
            </a:r>
            <a:r>
              <a:rPr lang="hu-HU" sz="1200" dirty="0" smtClean="0"/>
              <a:t>tudományos munkatárs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PAPIK RÉKA – VELKEY ARTÚR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</a:t>
            </a:r>
            <a:r>
              <a:rPr lang="en-US" sz="1200" dirty="0" smtClean="0"/>
              <a:t>.</a:t>
            </a:r>
            <a:r>
              <a:rPr lang="hu-HU" sz="1200" dirty="0" smtClean="0"/>
              <a:t> Kováts Bence</a:t>
            </a:r>
            <a:r>
              <a:rPr lang="en-US" sz="1200" dirty="0" smtClean="0"/>
              <a:t> </a:t>
            </a:r>
            <a:r>
              <a:rPr lang="hu-HU" sz="1200" dirty="0" smtClean="0"/>
              <a:t>tudományos munkatárs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BÉRES MERSE MÁTÉ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Pázmány Péter Katolikus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Jany</a:t>
            </a:r>
            <a:r>
              <a:rPr lang="hu-HU" sz="1200" dirty="0" smtClean="0"/>
              <a:t> János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STRAUSZ KAMILLA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Metz</a:t>
            </a:r>
            <a:r>
              <a:rPr lang="hu-HU" sz="1200" dirty="0" smtClean="0"/>
              <a:t> Rudolf</a:t>
            </a:r>
            <a:r>
              <a:rPr lang="en-US" sz="1200" dirty="0" smtClean="0"/>
              <a:t> </a:t>
            </a:r>
            <a:r>
              <a:rPr lang="en-US" sz="1200" dirty="0" err="1" smtClean="0"/>
              <a:t>egyetemi</a:t>
            </a:r>
            <a:r>
              <a:rPr lang="hu-HU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2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Politikatudomány 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CSIBY FRUZSINA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Szegedi </a:t>
            </a:r>
            <a:r>
              <a:rPr lang="hu-HU" sz="1200" dirty="0" err="1" smtClean="0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Merkovity</a:t>
            </a:r>
            <a:r>
              <a:rPr lang="hu-HU" sz="1200" dirty="0" smtClean="0"/>
              <a:t> Norbert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BÉRES MERSE MÁTÉ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Pázmány Péter Katolikus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/>
              <a:t>Jany</a:t>
            </a:r>
            <a:r>
              <a:rPr lang="hu-HU" sz="1200" dirty="0"/>
              <a:t> János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BAGI ZSOMBOR KOLOS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Balogh László Levente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Politikatudomány III.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JENEI NORBERT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Dúró</a:t>
            </a:r>
            <a:r>
              <a:rPr lang="hu-HU" sz="1200" dirty="0" smtClean="0"/>
              <a:t> József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 smtClean="0"/>
              <a:t>:</a:t>
            </a:r>
            <a:r>
              <a:rPr lang="hu-HU" sz="1200" dirty="0" smtClean="0"/>
              <a:t> </a:t>
            </a:r>
            <a:r>
              <a:rPr lang="hu-HU" sz="1200" b="1" dirty="0" smtClean="0"/>
              <a:t>HONOS BÁLINT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hu-HU" sz="1200" dirty="0" smtClean="0"/>
              <a:t>Dr. Romsics Gergely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GERGÁCZ ENIKŐ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Nemzeti Közszolgálati 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Ördögh Tibor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BARANYAI ARTÚR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Mándi</a:t>
            </a:r>
            <a:r>
              <a:rPr lang="hu-HU" sz="1200" dirty="0" smtClean="0"/>
              <a:t> Tibor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DÉNES KORNÉL MÁTÉ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Navracsics</a:t>
            </a:r>
            <a:r>
              <a:rPr lang="hu-HU" sz="1200" dirty="0" smtClean="0"/>
              <a:t> Tibor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 smtClean="0">
                <a:solidFill>
                  <a:srgbClr val="F05348"/>
                </a:solidFill>
              </a:rPr>
              <a:t>Egészségszociológia</a:t>
            </a:r>
            <a:r>
              <a:rPr lang="en-US" sz="1800" dirty="0" smtClean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 smtClean="0">
                <a:solidFill>
                  <a:srgbClr val="F05348"/>
                </a:solidFill>
              </a:rPr>
              <a:t>egészségpolitika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en-US" sz="1200" b="1" dirty="0" smtClean="0"/>
              <a:t>SEDRÓ VIKTÓRIA</a:t>
            </a:r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Pázmány Péter Katolikus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en-US" sz="1200" dirty="0" smtClean="0"/>
              <a:t> </a:t>
            </a:r>
            <a:r>
              <a:rPr lang="hu-HU" sz="1200" dirty="0" smtClean="0"/>
              <a:t>Dr. </a:t>
            </a:r>
            <a:r>
              <a:rPr lang="hu-HU" sz="1200" dirty="0" err="1" smtClean="0"/>
              <a:t>Kisdi</a:t>
            </a:r>
            <a:r>
              <a:rPr lang="hu-HU" sz="1200" dirty="0" smtClean="0"/>
              <a:t> Barbara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JENEI TÍMEA-KÖVESDI ORSOLYA LIZA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Pécsi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en-US" sz="1200" dirty="0" smtClean="0"/>
              <a:t>D</a:t>
            </a:r>
            <a:r>
              <a:rPr lang="hu-HU" sz="1200" dirty="0" smtClean="0"/>
              <a:t>r. Sipos Dávid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hu-HU" sz="1200" dirty="0" smtClean="0"/>
              <a:t>Petőné Dr. Csima Melinda egyetemi 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en-US" sz="1200" b="1" dirty="0" smtClean="0"/>
              <a:t>KARA ZSUZSANNA-MEZŐ KATA</a:t>
            </a:r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Budapesti</a:t>
            </a:r>
            <a:r>
              <a:rPr lang="en-US" sz="1200" dirty="0" smtClean="0"/>
              <a:t> </a:t>
            </a:r>
            <a:r>
              <a:rPr lang="en-US" sz="1200" dirty="0" err="1" smtClean="0"/>
              <a:t>Corvinus</a:t>
            </a:r>
            <a:r>
              <a:rPr lang="en-US" sz="1200" dirty="0" smtClean="0"/>
              <a:t>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Bartha Attila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LÉKA ISTVÁN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Márkus Eszter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VARGA TÜNDE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Apor Vilmos Katolikus Főiskola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Harlov-Csortán</a:t>
            </a:r>
            <a:r>
              <a:rPr lang="hu-HU" sz="1200" dirty="0" smtClean="0"/>
              <a:t> Melinda főiskola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Politikatudomány IV.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PAPP MÁRTON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Hadászi</a:t>
            </a:r>
            <a:r>
              <a:rPr lang="hu-HU" sz="1200" dirty="0" smtClean="0"/>
              <a:t> Szabolcs</a:t>
            </a:r>
            <a:r>
              <a:rPr lang="en-US" sz="1200" dirty="0" smtClean="0"/>
              <a:t> </a:t>
            </a:r>
            <a:r>
              <a:rPr lang="hu-HU" sz="1200" dirty="0" smtClean="0"/>
              <a:t>doktorandusz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 smtClean="0"/>
              <a:t>helyezett</a:t>
            </a:r>
            <a:r>
              <a:rPr lang="hu-HU" sz="1200" dirty="0" smtClean="0"/>
              <a:t>: </a:t>
            </a:r>
            <a:r>
              <a:rPr lang="hu-HU" sz="1200" b="1" dirty="0" smtClean="0"/>
              <a:t>GERGÁCZ ENIKŐ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Nemzeti Közszolgálati 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Ördögh Tibor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HADÁSZI SZABOLCS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Rajnai Gergely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smtClean="0"/>
              <a:t>t</a:t>
            </a:r>
            <a:r>
              <a:rPr lang="hu-HU" sz="1200" dirty="0" err="1" smtClean="0"/>
              <a:t>anársegéd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FELFÖLDI TAMÁS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Berényi Zoltán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Politikatudomány V.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RÁKOS ANDRÁS DOMINIK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en-US" sz="1200" dirty="0" smtClean="0"/>
              <a:t>K</a:t>
            </a:r>
            <a:r>
              <a:rPr lang="hu-HU" sz="1200" dirty="0" err="1" smtClean="0"/>
              <a:t>iss</a:t>
            </a:r>
            <a:r>
              <a:rPr lang="hu-HU" sz="1200" dirty="0" smtClean="0"/>
              <a:t> Gabriella Katalin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 smtClean="0"/>
              <a:t>helyezett</a:t>
            </a:r>
            <a:r>
              <a:rPr lang="hu-HU" sz="1200" dirty="0" smtClean="0"/>
              <a:t>: </a:t>
            </a:r>
            <a:r>
              <a:rPr lang="hu-HU" sz="1200" b="1" dirty="0" smtClean="0"/>
              <a:t>SZALAY DOMINIKA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Gallai Sándor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BANKUS TIBOR JÁNOS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Balogh László Levente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BARNA NÓRA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Balogh Judit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Szociális munka, szociálpolitika 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21316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BRUDER EDIT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Országos Rabbiképző – Zsidó</a:t>
            </a:r>
            <a:r>
              <a:rPr lang="en-US" sz="1200" dirty="0" smtClean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Szántó Edit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NEMES ANNA ZSÓFIA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 Tudományegyetem</a:t>
            </a:r>
            <a:endParaRPr lang="en-US" sz="1200" dirty="0" smtClean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Témavezető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Bencsik András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SEBESTYÉN DOROTTYA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Széchényi István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Darabos Ferenc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HUNYADI CSOKMAI IRÉN IMOLA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Partiumi Keresztény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Berei</a:t>
            </a:r>
            <a:r>
              <a:rPr lang="hu-HU" sz="1200" dirty="0" smtClean="0"/>
              <a:t> Emese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</a:p>
          <a:p>
            <a:pPr algn="l">
              <a:lnSpc>
                <a:spcPts val="680"/>
              </a:lnSpc>
            </a:pPr>
            <a:r>
              <a:rPr lang="hu-HU" sz="1200" dirty="0" err="1" smtClean="0"/>
              <a:t>Székedi</a:t>
            </a:r>
            <a:r>
              <a:rPr lang="hu-HU" sz="1200" dirty="0" smtClean="0"/>
              <a:t> Levente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en-US" sz="1200" b="1" dirty="0" smtClean="0"/>
              <a:t>S</a:t>
            </a:r>
            <a:r>
              <a:rPr lang="hu-HU" sz="1200" b="1" dirty="0" smtClean="0"/>
              <a:t>ZILÁGYI BOGLÁRKA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smtClean="0"/>
              <a:t>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Témavezető</a:t>
            </a:r>
            <a:r>
              <a:rPr lang="en-US" sz="1200" dirty="0" smtClean="0"/>
              <a:t> </a:t>
            </a:r>
            <a:r>
              <a:rPr lang="en-US" sz="1200" dirty="0" err="1" smtClean="0"/>
              <a:t>tanár</a:t>
            </a:r>
            <a:r>
              <a:rPr lang="en-US" sz="1200" dirty="0" smtClean="0"/>
              <a:t>: Dr. </a:t>
            </a:r>
            <a:r>
              <a:rPr lang="hu-HU" sz="1200" dirty="0" smtClean="0"/>
              <a:t>Sándor Anikó</a:t>
            </a:r>
            <a:r>
              <a:rPr lang="en-US" sz="1200" dirty="0" smtClean="0"/>
              <a:t> </a:t>
            </a:r>
            <a:r>
              <a:rPr lang="hu-HU" sz="1200" dirty="0" smtClean="0"/>
              <a:t>egyetemi adjunktus</a:t>
            </a:r>
          </a:p>
          <a:p>
            <a:pPr algn="l">
              <a:lnSpc>
                <a:spcPts val="680"/>
              </a:lnSpc>
            </a:pPr>
            <a:r>
              <a:rPr lang="hu-HU" sz="1200" dirty="0" smtClean="0"/>
              <a:t>Csángó Dániel társalapító</a:t>
            </a:r>
            <a:endParaRPr lang="en-US" sz="1200" dirty="0" smtClean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Szociális munka, szociálpolitika </a:t>
            </a:r>
            <a:r>
              <a:rPr lang="hu-HU" sz="1800" dirty="0" smtClean="0">
                <a:solidFill>
                  <a:srgbClr val="F05348"/>
                </a:solidFill>
              </a:rPr>
              <a:t>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2195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GEGŐ VIRÁG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err="1" smtClean="0"/>
              <a:t>Babes</a:t>
            </a:r>
            <a:r>
              <a:rPr lang="hu-HU" sz="1200" dirty="0" smtClean="0"/>
              <a:t>-Bolyai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László Éva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OLÁH MIRJÁM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Partiumi Keresztény </a:t>
            </a:r>
            <a:r>
              <a:rPr lang="hu-HU" sz="1200" dirty="0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Belényi Emese</a:t>
            </a:r>
            <a:r>
              <a:rPr lang="en-US" sz="1200" dirty="0" smtClean="0"/>
              <a:t> </a:t>
            </a:r>
            <a:r>
              <a:rPr lang="en-US" sz="1200" dirty="0" err="1" smtClean="0"/>
              <a:t>egyetemi</a:t>
            </a:r>
            <a:r>
              <a:rPr lang="hu-HU" sz="1200" dirty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BECK JUDIT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Széchényi István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Herédi</a:t>
            </a:r>
            <a:r>
              <a:rPr lang="hu-HU" sz="1200" dirty="0" smtClean="0"/>
              <a:t> Erika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hu-HU" sz="1200" dirty="0" smtClean="0"/>
              <a:t>: </a:t>
            </a:r>
            <a:r>
              <a:rPr lang="hu-HU" sz="1200" b="1" dirty="0" smtClean="0"/>
              <a:t>KOVÁCS TAMÁS BENCE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Miskolci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Csepeli </a:t>
            </a:r>
            <a:r>
              <a:rPr lang="hu-HU" sz="1200" dirty="0"/>
              <a:t>G</a:t>
            </a:r>
            <a:r>
              <a:rPr lang="hu-HU" sz="1200" dirty="0" smtClean="0"/>
              <a:t>yörgy</a:t>
            </a:r>
            <a:r>
              <a:rPr lang="en-US" sz="1200" dirty="0" smtClean="0"/>
              <a:t> </a:t>
            </a:r>
            <a:r>
              <a:rPr lang="hu-HU" sz="1200" dirty="0" smtClean="0"/>
              <a:t>professzor emeritus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Dr. </a:t>
            </a:r>
            <a:r>
              <a:rPr lang="hu-HU" sz="1200" dirty="0" err="1" smtClean="0"/>
              <a:t>Miletics</a:t>
            </a:r>
            <a:r>
              <a:rPr lang="hu-HU" sz="1200" dirty="0" smtClean="0"/>
              <a:t> Marcell adjunktus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LE JULIANNA PHUONGLINH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</a:t>
            </a:r>
            <a:r>
              <a:rPr lang="en-US" sz="1200" dirty="0" smtClean="0"/>
              <a:t>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en-US" sz="1200" dirty="0" smtClean="0"/>
              <a:t> </a:t>
            </a:r>
            <a:r>
              <a:rPr lang="hu-HU" sz="1200" dirty="0" smtClean="0"/>
              <a:t>Kiss Valéria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</a:p>
          <a:p>
            <a:pPr algn="l">
              <a:lnSpc>
                <a:spcPts val="680"/>
              </a:lnSpc>
            </a:pPr>
            <a:r>
              <a:rPr lang="hu-HU" sz="1200" dirty="0" smtClean="0"/>
              <a:t>Dr. Fábián Áron megbízott oktató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5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Szociológia I/V.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FENYVESI BALÁZS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smtClean="0"/>
              <a:t>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Zombory</a:t>
            </a:r>
            <a:r>
              <a:rPr lang="hu-HU" sz="1200" dirty="0" smtClean="0"/>
              <a:t> Máté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KOVÁCSNÉ HEGEDŰS DÓRA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Károli Gáspár Református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Sztárayné</a:t>
            </a:r>
            <a:r>
              <a:rPr lang="hu-HU" sz="1200" dirty="0" smtClean="0"/>
              <a:t> Dr. </a:t>
            </a:r>
            <a:r>
              <a:rPr lang="hu-HU" sz="1200" dirty="0" err="1" smtClean="0"/>
              <a:t>Kézdy</a:t>
            </a:r>
            <a:r>
              <a:rPr lang="hu-HU" sz="1200" dirty="0" smtClean="0"/>
              <a:t> Éva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RYEHAH BATOOL SHAH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Nagy Beáta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97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Szociológia 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TAKÁCS ANNA – TÖRÖK PETRA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Forgács Attila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KOPUNOVIC DÁVID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Pécsi </a:t>
            </a:r>
            <a:r>
              <a:rPr lang="hu-HU" sz="1200" dirty="0" err="1" smtClean="0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Erát</a:t>
            </a:r>
            <a:r>
              <a:rPr lang="hu-HU" sz="1200" dirty="0" smtClean="0"/>
              <a:t> Dávid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 smtClean="0"/>
              <a:t>tanár</a:t>
            </a:r>
            <a:r>
              <a:rPr lang="hu-HU" sz="1200" dirty="0" smtClean="0"/>
              <a:t>segéd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HAVAS V. BENDEGÚZ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Vicsek</a:t>
            </a:r>
            <a:r>
              <a:rPr lang="hu-HU" sz="1200" dirty="0" smtClean="0"/>
              <a:t> Lilla Mária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Szociológia </a:t>
            </a:r>
            <a:r>
              <a:rPr lang="hu-HU" sz="1800" dirty="0" smtClean="0">
                <a:solidFill>
                  <a:srgbClr val="F05348"/>
                </a:solidFill>
              </a:rPr>
              <a:t>III</a:t>
            </a:r>
            <a:r>
              <a:rPr lang="hu-HU" sz="1800" dirty="0">
                <a:solidFill>
                  <a:srgbClr val="F05348"/>
                </a:solidFill>
              </a:rPr>
              <a:t>. tagozat</a:t>
            </a:r>
            <a:endParaRPr lang="en-US" sz="1800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LABODICS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Pécsi </a:t>
            </a:r>
            <a:r>
              <a:rPr lang="hu-HU" sz="1200" dirty="0" err="1" smtClean="0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Tomay</a:t>
            </a:r>
            <a:r>
              <a:rPr lang="hu-HU" sz="1200" dirty="0" smtClean="0"/>
              <a:t> </a:t>
            </a:r>
            <a:r>
              <a:rPr lang="hu-HU" sz="1200" dirty="0" err="1" smtClean="0"/>
              <a:t>Kyra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</a:t>
            </a:r>
            <a:r>
              <a:rPr lang="hu-HU" sz="1200" dirty="0" smtClean="0"/>
              <a:t>I. </a:t>
            </a:r>
            <a:r>
              <a:rPr lang="en-US" sz="1200" dirty="0" err="1" smtClean="0"/>
              <a:t>helyezett</a:t>
            </a:r>
            <a:r>
              <a:rPr lang="en-US" sz="1200" dirty="0"/>
              <a:t>: </a:t>
            </a:r>
            <a:r>
              <a:rPr lang="hu-HU" sz="1200" b="1" dirty="0"/>
              <a:t>TAKÁCS ANNA – TÖRÖK PETRA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Forgács Attila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docens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NYÍRI-NAGY JÓZSEF ISTVÁN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Milton Friedman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Laki Ildikó</a:t>
            </a:r>
            <a:r>
              <a:rPr lang="en-US" sz="1200" dirty="0" smtClean="0"/>
              <a:t> </a:t>
            </a:r>
            <a:r>
              <a:rPr lang="hu-HU" sz="1200" dirty="0" smtClean="0"/>
              <a:t>főiskolai 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Szociológia </a:t>
            </a:r>
            <a:r>
              <a:rPr lang="hu-HU" sz="1800" dirty="0" smtClean="0">
                <a:solidFill>
                  <a:srgbClr val="F05348"/>
                </a:solidFill>
              </a:rPr>
              <a:t>IV. </a:t>
            </a:r>
            <a:r>
              <a:rPr lang="hu-HU" sz="1800" dirty="0">
                <a:solidFill>
                  <a:srgbClr val="F05348"/>
                </a:solidFill>
              </a:rPr>
              <a:t>tagozat</a:t>
            </a:r>
            <a:endParaRPr lang="en-US" sz="1800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KIS JANKA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Vicsek</a:t>
            </a:r>
            <a:r>
              <a:rPr lang="hu-HU" sz="1200" dirty="0" smtClean="0"/>
              <a:t> Lilla Mária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VIDA LÁSZLÓ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Huszti Éva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VÉGSŐ LILLA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Pázmány Péter Katolikus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Rosta Gergely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9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Szociológia </a:t>
            </a:r>
            <a:r>
              <a:rPr lang="hu-HU" sz="1800" dirty="0" smtClean="0">
                <a:solidFill>
                  <a:srgbClr val="F05348"/>
                </a:solidFill>
              </a:rPr>
              <a:t>VI.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ÜRMÖSSY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Éber Márk Áron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TÖRÖK PETRA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Madari</a:t>
            </a:r>
            <a:r>
              <a:rPr lang="hu-HU" sz="1200" dirty="0" smtClean="0"/>
              <a:t> Zoltán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 smtClean="0"/>
              <a:t>tanár</a:t>
            </a:r>
            <a:r>
              <a:rPr lang="hu-HU" sz="1200" dirty="0" smtClean="0"/>
              <a:t>segéd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KOBL GABRIELLA ADRIENN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Szegedi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Fekete Mariann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RÓZSA NÓRA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Moksony</a:t>
            </a:r>
            <a:r>
              <a:rPr lang="hu-HU" sz="1200" dirty="0" smtClean="0"/>
              <a:t> Ferenc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Vallás- és hittudomány I. </a:t>
            </a:r>
            <a:r>
              <a:rPr lang="hu-HU" sz="1800" dirty="0">
                <a:solidFill>
                  <a:srgbClr val="F05348"/>
                </a:solidFill>
              </a:rPr>
              <a:t>t</a:t>
            </a:r>
            <a:r>
              <a:rPr lang="hu-HU" sz="1800" dirty="0" smtClean="0">
                <a:solidFill>
                  <a:srgbClr val="F05348"/>
                </a:solidFill>
              </a:rPr>
              <a:t>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VERES ÁBEL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Károli Gáspár Református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Kodácsy</a:t>
            </a:r>
            <a:r>
              <a:rPr lang="hu-HU" sz="1200" dirty="0" smtClean="0"/>
              <a:t> Tamás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kutató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HORVÁTH REBEKA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Pécsi Püspöki Hittudományi Főiskola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Lukács </a:t>
            </a:r>
            <a:r>
              <a:rPr lang="hu-HU" sz="1200" dirty="0" err="1" smtClean="0"/>
              <a:t>Ottilia</a:t>
            </a:r>
            <a:r>
              <a:rPr lang="hu-HU" sz="1200" dirty="0"/>
              <a:t> </a:t>
            </a:r>
            <a:r>
              <a:rPr lang="hu-HU" sz="1200" dirty="0" smtClean="0"/>
              <a:t>főiskolai 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KONDOROSI NOÉMI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Apor Vilmos Katolikus Főiskola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Lovassy Attila</a:t>
            </a:r>
            <a:r>
              <a:rPr lang="en-US" sz="1200" dirty="0" smtClean="0"/>
              <a:t> </a:t>
            </a:r>
            <a:r>
              <a:rPr lang="hu-HU" sz="1200" dirty="0" smtClean="0"/>
              <a:t>főiskolai 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BÍRÓ BEATRIX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Kolozsvári Protestáns Teológiai Intézet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en-US" sz="1200" dirty="0" smtClean="0"/>
              <a:t>Dr.</a:t>
            </a:r>
            <a:r>
              <a:rPr lang="hu-HU" sz="1200" dirty="0" smtClean="0"/>
              <a:t> Kató Szabolcs Ferencz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smtClean="0">
                <a:solidFill>
                  <a:srgbClr val="F05348"/>
                </a:solidFill>
              </a:rPr>
              <a:t>E</a:t>
            </a:r>
            <a:r>
              <a:rPr lang="hu-HU" sz="1800" dirty="0" err="1" smtClean="0">
                <a:solidFill>
                  <a:srgbClr val="F05348"/>
                </a:solidFill>
              </a:rPr>
              <a:t>sztétika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 smtClean="0"/>
              <a:t>I. </a:t>
            </a:r>
            <a:r>
              <a:rPr lang="en-US" sz="1200" dirty="0" err="1" smtClean="0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TÓTH FANNI</a:t>
            </a:r>
            <a:endParaRPr lang="en-US" sz="1200" b="1" dirty="0" smtClean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 </a:t>
            </a:r>
            <a:r>
              <a:rPr lang="hu-HU" sz="1200" dirty="0" err="1" smtClean="0"/>
              <a:t>Tudománye</a:t>
            </a:r>
            <a:r>
              <a:rPr lang="en-US" sz="1200" dirty="0" err="1" smtClean="0"/>
              <a:t>gyetem</a:t>
            </a:r>
            <a:endParaRPr lang="en-US" sz="1200" dirty="0" smtClean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Témavezető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Teller Katalin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RINKÁCS VIKTOR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Teller Katalin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docens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 smtClean="0"/>
              <a:t>:</a:t>
            </a:r>
            <a:r>
              <a:rPr lang="hu-HU" sz="1200" dirty="0" smtClean="0"/>
              <a:t> </a:t>
            </a:r>
            <a:r>
              <a:rPr lang="hu-HU" sz="1200" b="1" dirty="0" smtClean="0"/>
              <a:t>POPOVICS KINGA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Teller Katalin</a:t>
            </a:r>
            <a:r>
              <a:rPr lang="en-US" sz="1200" dirty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/>
              <a:t>docens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0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>
                <a:solidFill>
                  <a:srgbClr val="F05348"/>
                </a:solidFill>
              </a:rPr>
              <a:t>Vallás- és hittudomány </a:t>
            </a:r>
            <a:r>
              <a:rPr lang="hu-HU" sz="1800" dirty="0" smtClean="0">
                <a:solidFill>
                  <a:srgbClr val="F05348"/>
                </a:solidFill>
              </a:rPr>
              <a:t>II.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TIKÁSZ ÁBEL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Károli Gáspár Református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Literáty</a:t>
            </a:r>
            <a:r>
              <a:rPr lang="en-US" sz="1200" dirty="0" smtClean="0"/>
              <a:t> </a:t>
            </a:r>
            <a:r>
              <a:rPr lang="hu-HU" sz="1200" dirty="0" smtClean="0"/>
              <a:t>Zoltán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NAGY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Kolozsvári Protestáns Teológiai Intézet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en-US" sz="1200" dirty="0" smtClean="0"/>
              <a:t>K</a:t>
            </a:r>
            <a:r>
              <a:rPr lang="hu-HU" sz="1200" dirty="0" err="1" smtClean="0"/>
              <a:t>iss</a:t>
            </a:r>
            <a:r>
              <a:rPr lang="hu-HU" sz="1200" dirty="0" smtClean="0"/>
              <a:t> Jenő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professzor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BERTALAN TÍMEA MAGDOLNA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err="1" smtClean="0"/>
              <a:t>Babes</a:t>
            </a:r>
            <a:r>
              <a:rPr lang="hu-HU" sz="1200" dirty="0" smtClean="0"/>
              <a:t>-Bolyai Tudományegyetem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Csiszár Klára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CSEHI DÓRA ANASZTÁZIA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Károli Gáspár Református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Sarnyai</a:t>
            </a:r>
            <a:r>
              <a:rPr lang="hu-HU" sz="1200" dirty="0" smtClean="0"/>
              <a:t> Csaba Máté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</a:p>
          <a:p>
            <a:pPr algn="l">
              <a:lnSpc>
                <a:spcPts val="680"/>
              </a:lnSpc>
            </a:pPr>
            <a:r>
              <a:rPr lang="hu-HU" sz="1200" dirty="0" smtClean="0"/>
              <a:t>Dr. Sárközy Miklós egyetemi 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3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61541" y="5478872"/>
            <a:ext cx="1011687" cy="10252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88" y="5318222"/>
            <a:ext cx="1097733" cy="12430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5376" y="1079923"/>
            <a:ext cx="6102438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6"/>
              </a:lnSpc>
            </a:pPr>
            <a:r>
              <a:rPr lang="hu-HU" sz="3933" dirty="0">
                <a:solidFill>
                  <a:srgbClr val="FFFFFF"/>
                </a:solidFill>
                <a:latin typeface="Open Sans Extra Bold"/>
              </a:rPr>
              <a:t>36</a:t>
            </a: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. OTDK</a:t>
            </a:r>
          </a:p>
          <a:p>
            <a:pPr algn="ctr">
              <a:lnSpc>
                <a:spcPts val="5506"/>
              </a:lnSpc>
            </a:pP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Társadalomtudományi</a:t>
            </a:r>
          </a:p>
          <a:p>
            <a:pPr algn="ctr">
              <a:lnSpc>
                <a:spcPts val="5506"/>
              </a:lnSpc>
              <a:spcBef>
                <a:spcPct val="0"/>
              </a:spcBef>
            </a:pPr>
            <a:r>
              <a:rPr lang="en-US" sz="3933" dirty="0">
                <a:solidFill>
                  <a:srgbClr val="FFFFFF"/>
                </a:solidFill>
                <a:latin typeface="Open Sans Extra Bold"/>
              </a:rPr>
              <a:t>Szekció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5376" y="3359150"/>
            <a:ext cx="59162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3" dirty="0">
                <a:solidFill>
                  <a:srgbClr val="FFFFFF"/>
                </a:solidFill>
                <a:latin typeface="Open Sans"/>
              </a:rPr>
              <a:t>2023. </a:t>
            </a:r>
            <a:r>
              <a:rPr lang="en-US" sz="3533" dirty="0" err="1">
                <a:solidFill>
                  <a:srgbClr val="FFFFFF"/>
                </a:solidFill>
                <a:latin typeface="Open Sans"/>
              </a:rPr>
              <a:t>április</a:t>
            </a:r>
            <a:r>
              <a:rPr lang="en-US" sz="3533" dirty="0">
                <a:solidFill>
                  <a:srgbClr val="FFFFFF"/>
                </a:solidFill>
                <a:latin typeface="Open Sans"/>
              </a:rPr>
              <a:t> 12-14.</a:t>
            </a:r>
            <a:endParaRPr lang="hu-HU" sz="3533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hu-HU" sz="2667" dirty="0">
                <a:solidFill>
                  <a:srgbClr val="FFFFFF"/>
                </a:solidFill>
                <a:latin typeface="Open Sans"/>
              </a:rPr>
              <a:t>Debrecen</a:t>
            </a:r>
            <a:endParaRPr lang="en-US" sz="2667" dirty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025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Filmtudomány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KOVÁCS ÁBEL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Sapientia Erdélyi Magyar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Blos-Jáni</a:t>
            </a:r>
            <a:r>
              <a:rPr lang="hu-HU" sz="1200" dirty="0" smtClean="0"/>
              <a:t> Melinda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en-US" sz="1200" b="1" dirty="0" smtClean="0"/>
              <a:t>S</a:t>
            </a:r>
            <a:r>
              <a:rPr lang="hu-HU" sz="1200" b="1" dirty="0" smtClean="0"/>
              <a:t>IKLÓSI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Károli Gáspár Református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Kovács Krisztina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JURÁSEK DÁNIEL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Széchenyi István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Varga Balázs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hu-HU" sz="1800" dirty="0" smtClean="0">
                <a:solidFill>
                  <a:srgbClr val="F05348"/>
                </a:solidFill>
              </a:rPr>
              <a:t>Filozófia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HÉTHELYI MÁTÉ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Eötvös Loránd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Bárány István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CSIGÓ ÁBEL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Ullman</a:t>
            </a:r>
            <a:r>
              <a:rPr lang="hu-HU" sz="1200" dirty="0" smtClean="0"/>
              <a:t> Tamás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ENESEY DIÁNA DORISZ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Horváth Orsolya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</a:t>
            </a:r>
            <a:r>
              <a:rPr lang="hu-HU" sz="1200" dirty="0" smtClean="0"/>
              <a:t>II</a:t>
            </a:r>
            <a:r>
              <a:rPr lang="en-US" sz="1200" dirty="0" smtClean="0"/>
              <a:t>. </a:t>
            </a:r>
            <a:r>
              <a:rPr lang="hu-HU" sz="1200" dirty="0" smtClean="0"/>
              <a:t>helyezett</a:t>
            </a:r>
            <a:r>
              <a:rPr lang="en-US" sz="1200" dirty="0" smtClean="0"/>
              <a:t>: </a:t>
            </a:r>
            <a:r>
              <a:rPr lang="hu-HU" sz="1200" b="1" dirty="0" smtClean="0"/>
              <a:t>GULYÁS LEVENTE JÁNOS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Mráz Attila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</a:t>
            </a:r>
            <a:r>
              <a:rPr lang="hu-HU" sz="1200" dirty="0"/>
              <a:t>II</a:t>
            </a:r>
            <a:r>
              <a:rPr lang="en-US" sz="1200" dirty="0"/>
              <a:t>. </a:t>
            </a:r>
            <a:r>
              <a:rPr lang="hu-HU" sz="1200" dirty="0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SCHMAL DÁVID FLÓRIÁN</a:t>
            </a:r>
            <a:endParaRPr lang="hu-HU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Ullmann Tamás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tanár</a:t>
            </a:r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HAVADTŐI FANNI EMESE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Réz Anna Dorottya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 smtClean="0">
                <a:solidFill>
                  <a:srgbClr val="F05348"/>
                </a:solidFill>
              </a:rPr>
              <a:t>Kulturális</a:t>
            </a:r>
            <a:r>
              <a:rPr lang="en-US" sz="1800" dirty="0" smtClean="0">
                <a:solidFill>
                  <a:srgbClr val="F05348"/>
                </a:solidFill>
              </a:rPr>
              <a:t>-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szociálantropológia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MARKÓ ESZTER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Pécsi </a:t>
            </a:r>
            <a:r>
              <a:rPr lang="hu-HU" sz="1200" dirty="0" err="1" smtClean="0"/>
              <a:t>Tudomány</a:t>
            </a:r>
            <a:r>
              <a:rPr lang="hu-HU" sz="1200" dirty="0" err="1"/>
              <a:t>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Balatonyi</a:t>
            </a:r>
            <a:r>
              <a:rPr lang="hu-HU" sz="1200" dirty="0" smtClean="0"/>
              <a:t> Judit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HOMLOK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hu-HU" sz="1200" dirty="0" smtClean="0"/>
              <a:t>Műszaki és Gazdaságtudományi 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Rajkó Andrea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KELEMEN-MÓNUS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</a:t>
            </a:r>
            <a:r>
              <a:rPr lang="en-US" sz="1200" dirty="0" smtClean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Pető Ildikó</a:t>
            </a:r>
            <a:r>
              <a:rPr lang="en-US" sz="1200" dirty="0" smtClean="0"/>
              <a:t> </a:t>
            </a:r>
            <a:r>
              <a:rPr lang="hu-HU" sz="1200" dirty="0" smtClean="0"/>
              <a:t>főiskolai docens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 smtClean="0">
                <a:solidFill>
                  <a:srgbClr val="F05348"/>
                </a:solidFill>
              </a:rPr>
              <a:t>Média</a:t>
            </a:r>
            <a:r>
              <a:rPr lang="en-US" sz="1800" dirty="0" smtClean="0">
                <a:solidFill>
                  <a:srgbClr val="F05348"/>
                </a:solidFill>
              </a:rPr>
              <a:t>-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kommunikációtudomány</a:t>
            </a:r>
            <a:r>
              <a:rPr lang="en-US" sz="1800" dirty="0">
                <a:solidFill>
                  <a:srgbClr val="F05348"/>
                </a:solidFill>
              </a:rPr>
              <a:t> I</a:t>
            </a:r>
            <a:r>
              <a:rPr lang="en-US" sz="1800" dirty="0" smtClean="0">
                <a:solidFill>
                  <a:srgbClr val="F05348"/>
                </a:solidFill>
              </a:rPr>
              <a:t>.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CSABA NIKOLETT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hu-HU" sz="1200" dirty="0" smtClean="0"/>
              <a:t>Műszaki és Gazdaságtudományi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Tófalvy</a:t>
            </a:r>
            <a:r>
              <a:rPr lang="hu-HU" sz="1200" dirty="0" smtClean="0"/>
              <a:t> Tamás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HORVÁTH KATA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Hammer Ferenc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TAXNER TÜNDE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Sass Judit Gabriella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GERŐ ANNA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hu-HU" sz="1200" dirty="0" smtClean="0"/>
              <a:t>Dr. </a:t>
            </a:r>
            <a:r>
              <a:rPr lang="hu-HU" sz="1200" dirty="0" err="1" smtClean="0"/>
              <a:t>Havril</a:t>
            </a:r>
            <a:r>
              <a:rPr lang="hu-HU" sz="1200" dirty="0" smtClean="0"/>
              <a:t> Ágnes Katalin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 smtClean="0">
                <a:solidFill>
                  <a:srgbClr val="F05348"/>
                </a:solidFill>
              </a:rPr>
              <a:t>Média</a:t>
            </a:r>
            <a:r>
              <a:rPr lang="en-US" sz="1800" dirty="0" smtClean="0">
                <a:solidFill>
                  <a:srgbClr val="F05348"/>
                </a:solidFill>
              </a:rPr>
              <a:t>-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kommunikációtudomány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smtClean="0">
                <a:solidFill>
                  <a:srgbClr val="F05348"/>
                </a:solidFill>
              </a:rPr>
              <a:t>I</a:t>
            </a:r>
            <a:r>
              <a:rPr lang="hu-HU" sz="1800" dirty="0" smtClean="0">
                <a:solidFill>
                  <a:srgbClr val="F05348"/>
                </a:solidFill>
              </a:rPr>
              <a:t>I</a:t>
            </a:r>
            <a:r>
              <a:rPr lang="en-US" sz="1800" dirty="0" smtClean="0">
                <a:solidFill>
                  <a:srgbClr val="F05348"/>
                </a:solidFill>
              </a:rPr>
              <a:t>.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301966"/>
            <a:ext cx="6593474" cy="459974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SZABÓ NOÉMI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Hammer Ferenc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VOJTEK LILI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Hammer </a:t>
            </a:r>
            <a:r>
              <a:rPr lang="hu-HU" sz="1200" dirty="0" smtClean="0"/>
              <a:t>Ferenc</a:t>
            </a:r>
          </a:p>
          <a:p>
            <a:pPr algn="l">
              <a:lnSpc>
                <a:spcPts val="680"/>
              </a:lnSpc>
            </a:pPr>
            <a:r>
              <a:rPr lang="hu-HU" sz="1200" dirty="0" err="1"/>
              <a:t>e</a:t>
            </a:r>
            <a:r>
              <a:rPr lang="en-US" sz="1200" dirty="0" err="1" smtClean="0"/>
              <a:t>gyetemi</a:t>
            </a:r>
            <a:r>
              <a:rPr lang="hu-HU" sz="1200" dirty="0" smtClean="0"/>
              <a:t> docens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ANIOT LAURA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hu-HU" sz="1200" dirty="0"/>
              <a:t>Műszaki és </a:t>
            </a:r>
            <a:r>
              <a:rPr lang="hu-HU" sz="1200" dirty="0" smtClean="0"/>
              <a:t>Gazdaságtudományi</a:t>
            </a:r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</a:t>
            </a:r>
            <a:r>
              <a:rPr lang="hu-HU" sz="1200" dirty="0" smtClean="0"/>
              <a:t>Dr. Nagy Krisztina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</a:t>
            </a:r>
            <a:r>
              <a:rPr lang="en-US" sz="1200" dirty="0" err="1" smtClean="0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FEKETE HELÉNA LILLA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Budapesti</a:t>
            </a:r>
            <a:r>
              <a:rPr lang="hu-HU" sz="1200" dirty="0" smtClean="0"/>
              <a:t> Gazdasági </a:t>
            </a:r>
            <a:r>
              <a:rPr lang="en-US" sz="1200" dirty="0" err="1" smtClean="0"/>
              <a:t>Egyetem</a:t>
            </a:r>
            <a:endParaRPr lang="en-US" sz="1200" dirty="0" smtClean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Témavezető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Krasztev</a:t>
            </a:r>
            <a:r>
              <a:rPr lang="hu-HU" sz="1200" dirty="0" smtClean="0"/>
              <a:t> Péter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főiskolai 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endParaRPr lang="hu-HU" sz="1200" dirty="0" smtClean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/>
              <a:t>BOZDAG UTKU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Budapesti</a:t>
            </a:r>
            <a:r>
              <a:rPr lang="en-US" sz="1200" dirty="0"/>
              <a:t> </a:t>
            </a:r>
            <a:r>
              <a:rPr lang="en-US" sz="1200" dirty="0" err="1"/>
              <a:t>Corvinus</a:t>
            </a:r>
            <a:r>
              <a:rPr lang="en-US" sz="1200" dirty="0"/>
              <a:t> </a:t>
            </a:r>
            <a:r>
              <a:rPr lang="en-US" sz="1200" dirty="0" err="1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/>
              <a:t>Benczes</a:t>
            </a:r>
            <a:r>
              <a:rPr lang="hu-HU" sz="1200" dirty="0"/>
              <a:t> Réka </a:t>
            </a:r>
            <a:r>
              <a:rPr lang="hu-HU" sz="1200" dirty="0" smtClean="0"/>
              <a:t>Ágnes</a:t>
            </a:r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hu-HU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K</a:t>
            </a:r>
            <a:r>
              <a:rPr lang="en-US" sz="1200" dirty="0" err="1"/>
              <a:t>ülöndíjas</a:t>
            </a:r>
            <a:r>
              <a:rPr lang="en-US" sz="1200" dirty="0"/>
              <a:t>: </a:t>
            </a:r>
            <a:r>
              <a:rPr lang="hu-HU" sz="1200" b="1" dirty="0" smtClean="0"/>
              <a:t>SEBŐK VIKTÓRIA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Debreceni </a:t>
            </a:r>
            <a:r>
              <a:rPr lang="en-US" sz="1200" dirty="0" err="1" smtClean="0"/>
              <a:t>Egyetem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Oláh Szabolcs</a:t>
            </a:r>
            <a:endParaRPr lang="hu-HU" sz="1200" dirty="0"/>
          </a:p>
          <a:p>
            <a:pPr algn="l">
              <a:lnSpc>
                <a:spcPts val="680"/>
              </a:lnSpc>
            </a:pPr>
            <a:r>
              <a:rPr lang="hu-HU" sz="1200" dirty="0" smtClean="0"/>
              <a:t>egyetemii </a:t>
            </a:r>
            <a:r>
              <a:rPr lang="hu-HU" sz="1200" dirty="0"/>
              <a:t>docens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96382-FE98-6D4A-AB6F-B6241EC4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" y="-304801"/>
            <a:ext cx="12251046" cy="71952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F225913-84DA-2C44-809E-7C5C6F0FB67D}"/>
              </a:ext>
            </a:extLst>
          </p:cNvPr>
          <p:cNvSpPr txBox="1">
            <a:spLocks/>
          </p:cNvSpPr>
          <p:nvPr/>
        </p:nvSpPr>
        <p:spPr>
          <a:xfrm>
            <a:off x="5341434" y="442384"/>
            <a:ext cx="5976607" cy="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60"/>
              </a:lnSpc>
              <a:buNone/>
            </a:pPr>
            <a:r>
              <a:rPr lang="en-US" sz="2400" b="1" dirty="0">
                <a:solidFill>
                  <a:srgbClr val="F05348"/>
                </a:solidFill>
              </a:rPr>
              <a:t>36. OTDK </a:t>
            </a:r>
            <a:r>
              <a:rPr lang="hu-HU" sz="2400" b="1" dirty="0" smtClean="0">
                <a:solidFill>
                  <a:srgbClr val="F05348"/>
                </a:solidFill>
              </a:rPr>
              <a:t>Társadalomtudományi Szekció</a:t>
            </a:r>
            <a:r>
              <a:rPr lang="en-US" sz="2400" b="1" dirty="0" smtClean="0">
                <a:solidFill>
                  <a:srgbClr val="F05348"/>
                </a:solidFill>
              </a:rPr>
              <a:t> </a:t>
            </a:r>
            <a:endParaRPr lang="en-US" sz="2400" b="1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r>
              <a:rPr lang="en-US" sz="1800" dirty="0" err="1">
                <a:solidFill>
                  <a:srgbClr val="F05348"/>
                </a:solidFill>
              </a:rPr>
              <a:t>Média</a:t>
            </a:r>
            <a:r>
              <a:rPr lang="en-US" sz="1800" dirty="0">
                <a:solidFill>
                  <a:srgbClr val="F05348"/>
                </a:solidFill>
              </a:rPr>
              <a:t>- </a:t>
            </a:r>
            <a:r>
              <a:rPr lang="en-US" sz="1800" dirty="0" err="1">
                <a:solidFill>
                  <a:srgbClr val="F05348"/>
                </a:solidFill>
              </a:rPr>
              <a:t>és</a:t>
            </a:r>
            <a:r>
              <a:rPr lang="en-US" sz="1800" dirty="0">
                <a:solidFill>
                  <a:srgbClr val="F05348"/>
                </a:solidFill>
              </a:rPr>
              <a:t> </a:t>
            </a:r>
            <a:r>
              <a:rPr lang="en-US" sz="1800" dirty="0" err="1">
                <a:solidFill>
                  <a:srgbClr val="F05348"/>
                </a:solidFill>
              </a:rPr>
              <a:t>kommunikációtudomány</a:t>
            </a:r>
            <a:r>
              <a:rPr lang="en-US" sz="1800" dirty="0">
                <a:solidFill>
                  <a:srgbClr val="F05348"/>
                </a:solidFill>
              </a:rPr>
              <a:t> I</a:t>
            </a:r>
            <a:r>
              <a:rPr lang="hu-HU" sz="1800" dirty="0" smtClean="0">
                <a:solidFill>
                  <a:srgbClr val="F05348"/>
                </a:solidFill>
              </a:rPr>
              <a:t>II</a:t>
            </a:r>
            <a:r>
              <a:rPr lang="en-US" sz="1800" dirty="0" smtClean="0">
                <a:solidFill>
                  <a:srgbClr val="F05348"/>
                </a:solidFill>
              </a:rPr>
              <a:t>.</a:t>
            </a:r>
            <a:r>
              <a:rPr lang="hu-HU" sz="1800" dirty="0" smtClean="0">
                <a:solidFill>
                  <a:srgbClr val="F05348"/>
                </a:solidFill>
              </a:rPr>
              <a:t> tagozat</a:t>
            </a:r>
            <a:endParaRPr lang="en-US" sz="1800" dirty="0">
              <a:solidFill>
                <a:srgbClr val="F05348"/>
              </a:solidFill>
            </a:endParaRPr>
          </a:p>
          <a:p>
            <a:pPr marL="0" indent="0">
              <a:lnSpc>
                <a:spcPts val="1160"/>
              </a:lnSpc>
              <a:buNone/>
            </a:pPr>
            <a:endParaRPr lang="en-US" sz="1800" dirty="0">
              <a:solidFill>
                <a:srgbClr val="F0534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BDD8749-41F1-D542-B956-D040EBA10660}"/>
              </a:ext>
            </a:extLst>
          </p:cNvPr>
          <p:cNvSpPr txBox="1">
            <a:spLocks/>
          </p:cNvSpPr>
          <p:nvPr/>
        </p:nvSpPr>
        <p:spPr>
          <a:xfrm>
            <a:off x="5341434" y="1460810"/>
            <a:ext cx="5976607" cy="459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0"/>
              </a:lnSpc>
            </a:pPr>
            <a:r>
              <a:rPr lang="en-US" sz="1200" dirty="0"/>
              <a:t>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PAP DORINA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/>
              <a:t>Hammer </a:t>
            </a:r>
            <a:r>
              <a:rPr lang="hu-HU" sz="1200" dirty="0" smtClean="0"/>
              <a:t>Ferenc </a:t>
            </a:r>
            <a:r>
              <a:rPr lang="en-US" sz="1200" dirty="0" err="1" smtClean="0"/>
              <a:t>egyetemi</a:t>
            </a:r>
            <a:r>
              <a:rPr lang="en-US" sz="1200" dirty="0" smtClean="0"/>
              <a:t> </a:t>
            </a:r>
            <a:r>
              <a:rPr lang="hu-HU" sz="1200" dirty="0"/>
              <a:t>docens</a:t>
            </a: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II.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JANCSÓ VERONIKA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Budapesti</a:t>
            </a:r>
            <a:r>
              <a:rPr lang="en-US" sz="1200" dirty="0" smtClean="0"/>
              <a:t> </a:t>
            </a:r>
            <a:r>
              <a:rPr lang="hu-HU" sz="1200" dirty="0" smtClean="0"/>
              <a:t>Gazdasági </a:t>
            </a:r>
            <a:r>
              <a:rPr lang="en-US" sz="1200" dirty="0" err="1" smtClean="0"/>
              <a:t>Egyetem</a:t>
            </a:r>
            <a:endParaRPr lang="en-US" sz="1200" dirty="0" smtClean="0"/>
          </a:p>
          <a:p>
            <a:pPr algn="l">
              <a:lnSpc>
                <a:spcPts val="680"/>
              </a:lnSpc>
            </a:pPr>
            <a:r>
              <a:rPr lang="en-US" sz="1200" dirty="0" err="1" smtClean="0"/>
              <a:t>Témavezető</a:t>
            </a:r>
            <a:r>
              <a:rPr lang="en-US" sz="1200" dirty="0" smtClean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Kékesdi</a:t>
            </a:r>
            <a:r>
              <a:rPr lang="hu-HU" sz="1200" dirty="0" smtClean="0"/>
              <a:t>-Boldog Dalma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en-US" sz="1200" dirty="0" err="1" smtClean="0"/>
              <a:t>tanár</a:t>
            </a:r>
            <a:r>
              <a:rPr lang="hu-HU" sz="1200" dirty="0" smtClean="0"/>
              <a:t>segéd</a:t>
            </a: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</a:t>
            </a:r>
            <a:r>
              <a:rPr lang="en-US" sz="1200" dirty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GYENES LÍDIA</a:t>
            </a:r>
            <a:endParaRPr lang="en-US" sz="1200" b="1" dirty="0"/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smtClean="0"/>
              <a:t>Hargitai Henrik</a:t>
            </a:r>
            <a:r>
              <a:rPr lang="en-US" sz="1200" dirty="0" smtClean="0"/>
              <a:t> </a:t>
            </a:r>
            <a:r>
              <a:rPr lang="en-US" sz="1200" dirty="0" err="1"/>
              <a:t>egyetemi</a:t>
            </a:r>
            <a:r>
              <a:rPr lang="en-US" sz="1200" dirty="0"/>
              <a:t> </a:t>
            </a:r>
            <a:r>
              <a:rPr lang="hu-HU" sz="1200" dirty="0" smtClean="0"/>
              <a:t>adjunktus</a:t>
            </a:r>
            <a:endParaRPr lang="en-US" sz="1200" dirty="0"/>
          </a:p>
          <a:p>
            <a:pPr algn="l">
              <a:lnSpc>
                <a:spcPts val="680"/>
              </a:lnSpc>
            </a:pP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II</a:t>
            </a:r>
            <a:r>
              <a:rPr lang="hu-HU" sz="1200" dirty="0" smtClean="0"/>
              <a:t>I</a:t>
            </a:r>
            <a:r>
              <a:rPr lang="en-US" sz="1200" dirty="0" smtClean="0"/>
              <a:t>. </a:t>
            </a:r>
            <a:r>
              <a:rPr lang="en-US" sz="1200" dirty="0" err="1"/>
              <a:t>helyezett</a:t>
            </a:r>
            <a:r>
              <a:rPr lang="en-US" sz="1200" dirty="0"/>
              <a:t>: </a:t>
            </a:r>
            <a:r>
              <a:rPr lang="hu-HU" sz="1200" b="1" dirty="0" smtClean="0"/>
              <a:t>SZABÓ KRISZTIÁN</a:t>
            </a:r>
          </a:p>
          <a:p>
            <a:pPr algn="l">
              <a:lnSpc>
                <a:spcPts val="680"/>
              </a:lnSpc>
            </a:pPr>
            <a:r>
              <a:rPr lang="hu-HU" sz="1200" dirty="0"/>
              <a:t>Eötvös Loránd </a:t>
            </a:r>
            <a:r>
              <a:rPr lang="hu-HU" sz="1200" dirty="0" err="1"/>
              <a:t>Tudománye</a:t>
            </a:r>
            <a:r>
              <a:rPr lang="en-US" sz="1200" dirty="0" err="1" smtClean="0"/>
              <a:t>gyetem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err="1"/>
              <a:t>Témavezető</a:t>
            </a:r>
            <a:r>
              <a:rPr lang="en-US" sz="1200" dirty="0"/>
              <a:t> </a:t>
            </a:r>
            <a:r>
              <a:rPr lang="en-US" sz="1200" dirty="0" err="1"/>
              <a:t>tanár</a:t>
            </a:r>
            <a:r>
              <a:rPr lang="en-US" sz="1200" dirty="0"/>
              <a:t>: Dr. </a:t>
            </a:r>
            <a:r>
              <a:rPr lang="hu-HU" sz="1200" dirty="0" err="1" smtClean="0"/>
              <a:t>Bátorfy</a:t>
            </a:r>
            <a:r>
              <a:rPr lang="hu-HU" sz="1200" dirty="0" smtClean="0"/>
              <a:t> Attila</a:t>
            </a:r>
            <a:r>
              <a:rPr lang="en-US" sz="1200" dirty="0" smtClean="0"/>
              <a:t> </a:t>
            </a:r>
            <a:r>
              <a:rPr lang="hu-HU" sz="1200" dirty="0" smtClean="0"/>
              <a:t>mesteroktató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 smtClean="0"/>
              <a:t> </a:t>
            </a:r>
            <a:endParaRPr lang="en-US" sz="1200" dirty="0"/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ts val="680"/>
              </a:lnSpc>
            </a:pPr>
            <a:r>
              <a:rPr lang="en-US" sz="1200" dirty="0"/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80" y="5900225"/>
            <a:ext cx="707325" cy="707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78" y="163435"/>
            <a:ext cx="1121428" cy="11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2644</Words>
  <Application>Microsoft Office PowerPoint</Application>
  <PresentationFormat>Szélesvásznú</PresentationFormat>
  <Paragraphs>703</Paragraphs>
  <Slides>31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Open Sans Extra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Berta Gábor</dc:creator>
  <cp:lastModifiedBy>Loncsák Noémi</cp:lastModifiedBy>
  <cp:revision>113</cp:revision>
  <dcterms:created xsi:type="dcterms:W3CDTF">2023-03-28T04:15:28Z</dcterms:created>
  <dcterms:modified xsi:type="dcterms:W3CDTF">2023-04-16T07:48:35Z</dcterms:modified>
</cp:coreProperties>
</file>