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33"/>
  </p:notesMasterIdLst>
  <p:handoutMasterIdLst>
    <p:handoutMasterId r:id="rId34"/>
  </p:handoutMasterIdLst>
  <p:sldIdLst>
    <p:sldId id="256" r:id="rId2"/>
    <p:sldId id="302" r:id="rId3"/>
    <p:sldId id="307" r:id="rId4"/>
    <p:sldId id="308" r:id="rId5"/>
    <p:sldId id="309" r:id="rId6"/>
    <p:sldId id="310" r:id="rId7"/>
    <p:sldId id="306" r:id="rId8"/>
    <p:sldId id="305" r:id="rId9"/>
    <p:sldId id="265" r:id="rId10"/>
    <p:sldId id="297" r:id="rId11"/>
    <p:sldId id="298" r:id="rId12"/>
    <p:sldId id="311" r:id="rId13"/>
    <p:sldId id="312" r:id="rId14"/>
    <p:sldId id="328" r:id="rId15"/>
    <p:sldId id="313" r:id="rId16"/>
    <p:sldId id="314" r:id="rId17"/>
    <p:sldId id="315" r:id="rId18"/>
    <p:sldId id="319" r:id="rId19"/>
    <p:sldId id="330" r:id="rId20"/>
    <p:sldId id="320" r:id="rId21"/>
    <p:sldId id="329" r:id="rId22"/>
    <p:sldId id="317" r:id="rId23"/>
    <p:sldId id="318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295" r:id="rId3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69" d="100"/>
          <a:sy n="69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0C61BAB-5995-4F8C-BCBE-F3E8E361F5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5691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6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226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6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E4252E4-FFF8-4CCB-9DDA-6176ECEA8D4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742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1579A-3CB4-4DFF-AD83-5E63E0A891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0166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B9AF4-C07C-4E47-AF4F-94C186A5DB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409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56D73-4D96-4EDA-9C5A-277301F3D1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52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ClipArt-elem helye 3"/>
          <p:cNvSpPr>
            <a:spLocks noGrp="1"/>
          </p:cNvSpPr>
          <p:nvPr>
            <p:ph type="clipArt" sz="half" idx="2"/>
          </p:nvPr>
        </p:nvSpPr>
        <p:spPr>
          <a:xfrm>
            <a:off x="4914900" y="1981200"/>
            <a:ext cx="3695700" cy="4114800"/>
          </a:xfrm>
        </p:spPr>
        <p:txBody>
          <a:bodyPr>
            <a:normAutofit/>
          </a:bodyPr>
          <a:lstStyle/>
          <a:p>
            <a:pPr lvl="0"/>
            <a:endParaRPr lang="hu-HU" noProof="0" smtClean="0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1E52A-5269-4589-A75A-0FB8BB55B60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7156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>
            <a:normAutofit/>
          </a:bodyPr>
          <a:lstStyle/>
          <a:p>
            <a:pPr lvl="0"/>
            <a:endParaRPr lang="hu-HU" noProof="0" smtClean="0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DBDDB-CAB5-4723-9861-D06A331715E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652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1AEA-D14E-404D-8FBD-731B832FD9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260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0C88-62C3-4B9F-9A56-1509C6B675C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83285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9D7FF-A4E6-4987-BF32-61E2FFB992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775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2F333-C822-4BD7-85AA-A34EC8993F4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356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D24A4-FBF0-442B-8BE4-A6526D362DC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414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0D976-4F13-4FD1-A882-18BF899E325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55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C3222-DFDB-4E12-8E18-63314637B3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944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4A871-132E-4780-8877-D286384BB3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95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hu-HU"/>
              <a:t>2007.12.12.</a:t>
            </a: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F1C99CA-74A2-40D1-A70F-DCDE474E57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1" r:id="rId2"/>
    <p:sldLayoutId id="2147484042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43" r:id="rId9"/>
    <p:sldLayoutId id="2147484037" r:id="rId10"/>
    <p:sldLayoutId id="2147484038" r:id="rId11"/>
    <p:sldLayoutId id="2147484039" r:id="rId12"/>
    <p:sldLayoutId id="21474840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57250" y="1928813"/>
            <a:ext cx="3695700" cy="4327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u-HU" altLang="hu-HU" sz="4800" smtClean="0"/>
          </a:p>
          <a:p>
            <a:pPr eaLnBrk="1" hangingPunct="1">
              <a:lnSpc>
                <a:spcPct val="80000"/>
              </a:lnSpc>
            </a:pPr>
            <a:endParaRPr lang="hu-HU" altLang="hu-HU" sz="4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3600" smtClean="0"/>
              <a:t>Mesterszakos felvételi tájékoztató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3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smtClean="0"/>
              <a:t>2016. február 3.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hu-HU" altLang="hu-HU" sz="1400" smtClean="0"/>
              <a:t>Bartáné Kustár Katalin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400" smtClean="0"/>
              <a:t>tanulmányi osztályvezető</a:t>
            </a:r>
          </a:p>
        </p:txBody>
      </p:sp>
      <p:pic>
        <p:nvPicPr>
          <p:cNvPr id="5123" name="Picture 11" descr="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2381250"/>
            <a:ext cx="4235450" cy="3311525"/>
          </a:xfrm>
          <a:noFill/>
        </p:spPr>
      </p:pic>
      <p:sp>
        <p:nvSpPr>
          <p:cNvPr id="6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24A81-6BEA-4733-B551-618F957C470C}" type="slidenum">
              <a:rPr lang="hu-HU"/>
              <a:pPr>
                <a:defRPr/>
              </a:pPr>
              <a:t>1</a:t>
            </a:fld>
            <a:endParaRPr lang="hu-HU"/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857250" y="1571625"/>
            <a:ext cx="598328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600" b="1"/>
              <a:t>Bölcsészettudományi Kar</a:t>
            </a:r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928688" y="785813"/>
            <a:ext cx="4638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hu-HU" altLang="hu-HU" sz="3600" b="1">
                <a:solidFill>
                  <a:schemeClr val="tx2"/>
                </a:solidFill>
              </a:rPr>
              <a:t>Debreceni Egyetem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2600" smtClean="0"/>
              <a:t>A tanári MA felvételi pontszámítása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327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Max. pontszám: tanárszakonként </a:t>
            </a:r>
            <a:r>
              <a:rPr lang="hu-HU" altLang="hu-HU" sz="1600" b="1" smtClean="0"/>
              <a:t>100 </a:t>
            </a:r>
            <a:r>
              <a:rPr lang="hu-HU" altLang="hu-HU" sz="1600" smtClean="0"/>
              <a:t>pont</a:t>
            </a:r>
            <a:r>
              <a:rPr lang="hu-HU" altLang="hu-HU" sz="1600" b="1" smtClean="0"/>
              <a:t> </a:t>
            </a:r>
            <a:r>
              <a:rPr lang="hu-HU" altLang="hu-HU" sz="1600" smtClean="0"/>
              <a:t>(kék: 2. szakhoz is beszámít)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1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>
                <a:solidFill>
                  <a:srgbClr val="00B0F0"/>
                </a:solidFill>
              </a:rPr>
              <a:t>Hozott pontok: </a:t>
            </a:r>
            <a:r>
              <a:rPr lang="hu-HU" altLang="hu-HU" sz="1600" b="1" smtClean="0">
                <a:solidFill>
                  <a:srgbClr val="00B0F0"/>
                </a:solidFill>
              </a:rPr>
              <a:t>30 pont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Az alapképzési diploma, vagy beszámított főiskolai vagy egyetemi diploma minősítésének 6-szorosa.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Szóbeli vizsga: </a:t>
            </a:r>
            <a:r>
              <a:rPr lang="hu-HU" altLang="hu-HU" sz="1600" b="1" smtClean="0"/>
              <a:t>60 pont </a:t>
            </a:r>
            <a:r>
              <a:rPr lang="hu-HU" altLang="hu-HU" sz="160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</a:t>
            </a:r>
            <a:r>
              <a:rPr lang="hu-HU" altLang="hu-HU" sz="1600" smtClean="0">
                <a:solidFill>
                  <a:srgbClr val="00B0F0"/>
                </a:solidFill>
              </a:rPr>
              <a:t>30 pont pedagógia-pszichológia témakörből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30 pont a szakmai feleletre / szakonként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>
                <a:solidFill>
                  <a:srgbClr val="00B0F0"/>
                </a:solidFill>
              </a:rPr>
              <a:t>Többletpont:   </a:t>
            </a:r>
            <a:r>
              <a:rPr lang="hu-HU" altLang="hu-HU" sz="1600" b="1" smtClean="0">
                <a:solidFill>
                  <a:srgbClr val="00B0F0"/>
                </a:solidFill>
              </a:rPr>
              <a:t>10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– Nyelvvizsgáért 			  	5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– Kiemelkedő szakmai tevékenységért		10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– Előnyben részesítés jogcímen 	 	 5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Nappali tagozaton a felvétel feltétele a második tanári szakképzettséghez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kapcsolódó szakmai szóbeli vizsga teljesítése is.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1600" b="1" smtClean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BD65D-5263-410A-B02D-7FA5DA2D50E0}" type="slidenum">
              <a:rPr lang="hu-HU"/>
              <a:pPr>
                <a:defRPr/>
              </a:pPr>
              <a:t>10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Felvételi időpontok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571750"/>
            <a:ext cx="7543800" cy="3752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u-HU" altLang="hu-HU" smtClean="0"/>
              <a:t>Diszciplináris MA: 	</a:t>
            </a:r>
            <a:r>
              <a:rPr lang="hu-HU" altLang="hu-HU" smtClean="0">
                <a:solidFill>
                  <a:schemeClr val="accent1"/>
                </a:solidFill>
              </a:rPr>
              <a:t>június 13–17.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mtClean="0"/>
              <a:t>	</a:t>
            </a:r>
            <a:endParaRPr lang="hu-HU" altLang="hu-HU" sz="2800" smtClean="0"/>
          </a:p>
          <a:p>
            <a:pPr eaLnBrk="1" hangingPunct="1">
              <a:buFont typeface="Wingdings" pitchFamily="2" charset="2"/>
              <a:buNone/>
            </a:pPr>
            <a:r>
              <a:rPr lang="hu-HU" altLang="hu-HU" smtClean="0"/>
              <a:t>Tanári MA:		</a:t>
            </a:r>
            <a:r>
              <a:rPr lang="hu-HU" altLang="hu-HU" smtClean="0">
                <a:solidFill>
                  <a:schemeClr val="accent1"/>
                </a:solidFill>
              </a:rPr>
              <a:t>június 20–24.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mtClean="0"/>
          </a:p>
          <a:p>
            <a:pPr eaLnBrk="1" hangingPunct="1">
              <a:buFont typeface="Wingdings" pitchFamily="2" charset="2"/>
              <a:buNone/>
            </a:pPr>
            <a:r>
              <a:rPr lang="hu-HU" altLang="hu-HU" smtClean="0"/>
              <a:t>Vizsgadíj: 3000 Ft/mesterszak.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z="3600" smtClean="0"/>
          </a:p>
          <a:p>
            <a:pPr eaLnBrk="1" hangingPunct="1">
              <a:buFont typeface="Wingdings" pitchFamily="2" charset="2"/>
              <a:buNone/>
            </a:pPr>
            <a:endParaRPr lang="hu-HU" altLang="hu-HU" sz="3600" smtClean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48AB1-89D3-46E0-8D9F-22904BDFD17B}" type="slidenum">
              <a:rPr lang="hu-HU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4000" b="1" dirty="0" smtClean="0"/>
              <a:t>Finanszírozás:</a:t>
            </a:r>
            <a:r>
              <a:rPr lang="hu-HU" sz="4000" dirty="0" smtClean="0"/>
              <a:t> </a:t>
            </a:r>
            <a:br>
              <a:rPr lang="hu-HU" sz="4000" dirty="0" smtClean="0"/>
            </a:br>
            <a:r>
              <a:rPr lang="hu-HU" sz="4000" dirty="0" smtClean="0"/>
              <a:t>1. állami ösztöndíj </a:t>
            </a:r>
            <a:r>
              <a:rPr lang="hu-HU" sz="2800" dirty="0" smtClean="0"/>
              <a:t>(2012-től):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7500"/>
            <a:ext cx="8229600" cy="3467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mtClean="0"/>
              <a:t>Beiratkozáskor a hallgató aláírásával vállalja az állami ösztöndíjas képzés feltételeit, pl.: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hu-HU" altLang="hu-HU" smtClean="0"/>
              <a:t>a képzési idő másfélszeresén belül megszerzi az oklevelet, ha nem, az </a:t>
            </a:r>
            <a:r>
              <a:rPr lang="hu-HU" altLang="hu-HU" smtClean="0">
                <a:solidFill>
                  <a:schemeClr val="accent1"/>
                </a:solidFill>
              </a:rPr>
              <a:t>50%</a:t>
            </a:r>
            <a:r>
              <a:rPr lang="hu-HU" altLang="hu-HU" smtClean="0"/>
              <a:t>-ot visszafizeti;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hu-HU" altLang="hu-HU" smtClean="0"/>
              <a:t>20 éven belül az ösztöndíjas időtartamot itthon ledolgozza, ha nem, visszafizeti a </a:t>
            </a:r>
            <a:r>
              <a:rPr lang="hu-HU" altLang="hu-HU" smtClean="0">
                <a:solidFill>
                  <a:schemeClr val="accent1"/>
                </a:solidFill>
              </a:rPr>
              <a:t>100%</a:t>
            </a:r>
            <a:r>
              <a:rPr lang="hu-HU" altLang="hu-HU" smtClean="0"/>
              <a:t>-ot.</a:t>
            </a:r>
          </a:p>
          <a:p>
            <a:pPr lvl="1" eaLnBrk="1" hangingPunct="1">
              <a:lnSpc>
                <a:spcPct val="90000"/>
              </a:lnSpc>
            </a:pPr>
            <a:endParaRPr lang="hu-HU" altLang="hu-HU" smtClean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0AE91-1948-43A7-9E6F-DE041817CD79}" type="slidenum">
              <a:rPr lang="hu-HU"/>
              <a:pPr>
                <a:defRPr/>
              </a:pPr>
              <a:t>12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2. önköltség </a:t>
            </a:r>
            <a:r>
              <a:rPr lang="hu-HU" sz="3200" dirty="0" smtClean="0"/>
              <a:t>(2012-től)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800" smtClean="0"/>
              <a:t>Nappali tagozat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mtClean="0"/>
              <a:t>diszciplináris mesterszakok 	227.500 Ft/félév</a:t>
            </a:r>
          </a:p>
          <a:p>
            <a:pPr lvl="2" eaLnBrk="1" hangingPunct="1">
              <a:lnSpc>
                <a:spcPct val="90000"/>
              </a:lnSpc>
            </a:pPr>
            <a:r>
              <a:rPr lang="hu-HU" altLang="hu-HU" sz="2000" smtClean="0"/>
              <a:t>pszichológia			    341.500 Ft/félév</a:t>
            </a:r>
          </a:p>
          <a:p>
            <a:pPr lvl="2" eaLnBrk="1" hangingPunct="1">
              <a:lnSpc>
                <a:spcPct val="90000"/>
              </a:lnSpc>
            </a:pPr>
            <a:r>
              <a:rPr lang="hu-HU" altLang="hu-HU" sz="2000" smtClean="0"/>
              <a:t>szociálpolitika			    300.000 Ft/félév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mtClean="0"/>
              <a:t>tanári mesterszak		300.000 Ft/félév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800" smtClean="0"/>
              <a:t>Levelező tagozat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mtClean="0"/>
              <a:t>diszciplináris mesterszakok	225.000 Ft/félév</a:t>
            </a:r>
          </a:p>
          <a:p>
            <a:pPr lvl="2" eaLnBrk="1" hangingPunct="1">
              <a:lnSpc>
                <a:spcPct val="90000"/>
              </a:lnSpc>
            </a:pPr>
            <a:r>
              <a:rPr lang="hu-HU" altLang="hu-HU" sz="2000" smtClean="0"/>
              <a:t>pszichológia			   325.000 Ft/félév</a:t>
            </a:r>
          </a:p>
          <a:p>
            <a:pPr lvl="2" eaLnBrk="1" hangingPunct="1">
              <a:lnSpc>
                <a:spcPct val="90000"/>
              </a:lnSpc>
            </a:pPr>
            <a:r>
              <a:rPr lang="hu-HU" altLang="hu-HU" sz="2000" smtClean="0"/>
              <a:t>szociálpolitika			   300.000 Ft/félév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mtClean="0"/>
              <a:t>tanári mesterszakok		300.000 Ft/félév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AE2E6-D9BF-449D-8DB3-2A1B215C4C10}" type="slidenum">
              <a:rPr lang="hu-HU"/>
              <a:pPr>
                <a:defRPr/>
              </a:pPr>
              <a:t>13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6840537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smtClean="0"/>
              <a:t>Információk elérhetősége</a:t>
            </a:r>
            <a:r>
              <a:rPr lang="hu-HU" sz="4000" smtClean="0"/>
              <a:t/>
            </a:r>
            <a:br>
              <a:rPr lang="hu-HU" sz="4000" smtClean="0"/>
            </a:br>
            <a:endParaRPr lang="hu-HU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8077200" cy="45434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hu-HU" altLang="hu-HU" smtClean="0">
                <a:solidFill>
                  <a:srgbClr val="FF0000"/>
                </a:solidFill>
              </a:rPr>
              <a:t>www.felvi.hu </a:t>
            </a:r>
            <a:r>
              <a:rPr lang="hu-HU" altLang="hu-HU" smtClean="0"/>
              <a:t>– Felvételi tájékoztató: FFT  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hu-HU" altLang="hu-HU" sz="2800" smtClean="0">
                <a:solidFill>
                  <a:schemeClr val="accent1"/>
                </a:solidFill>
              </a:rPr>
              <a:t>2016 szeptemberében induló képzések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mtClean="0"/>
              <a:t>FFT hivatalos kiegészítése (január vége)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mtClean="0"/>
              <a:t>A felsőoktatási intézmény vagy a kar honlapja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mtClean="0"/>
              <a:t>Nyílt napok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388D2-74C8-4CD0-8954-C471070BFC3D}" type="slidenum">
              <a:rPr lang="hu-HU"/>
              <a:pPr>
                <a:defRPr/>
              </a:pPr>
              <a:t>14</a:t>
            </a:fld>
            <a:endParaRPr lang="hu-HU"/>
          </a:p>
        </p:txBody>
      </p:sp>
      <p:pic>
        <p:nvPicPr>
          <p:cNvPr id="18437" name="Picture 4" descr="MCj039812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913"/>
            <a:ext cx="16764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AutoShape 5"/>
          <p:cNvSpPr>
            <a:spLocks noChangeArrowheads="1"/>
          </p:cNvSpPr>
          <p:nvPr/>
        </p:nvSpPr>
        <p:spPr bwMode="auto">
          <a:xfrm>
            <a:off x="395288" y="2205038"/>
            <a:ext cx="215900" cy="3600450"/>
          </a:xfrm>
          <a:prstGeom prst="downArrow">
            <a:avLst>
              <a:gd name="adj1" fmla="val 50000"/>
              <a:gd name="adj2" fmla="val 416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07156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mtClean="0"/>
              <a:t>Jelentkezés módja és határideje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571750"/>
            <a:ext cx="8353425" cy="328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400" smtClean="0"/>
              <a:t>Csak és kizárólag E-jelentkezés</a:t>
            </a:r>
            <a:r>
              <a:rPr lang="hu-HU" altLang="hu-HU" sz="2000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hu-HU" altLang="hu-HU" sz="2000" smtClean="0"/>
              <a:t>	(</a:t>
            </a:r>
            <a:r>
              <a:rPr lang="hu-HU" altLang="hu-HU" sz="2000" smtClean="0">
                <a:solidFill>
                  <a:srgbClr val="FF0000"/>
                </a:solidFill>
              </a:rPr>
              <a:t>www.felvi.hu-n </a:t>
            </a:r>
            <a:r>
              <a:rPr lang="hu-HU" altLang="hu-HU" sz="2000" smtClean="0"/>
              <a:t>történő regisztrációval – feltétel: internet elérhetőség, e-mail cím)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hu-HU" altLang="hu-HU" sz="2000" smtClean="0"/>
          </a:p>
          <a:p>
            <a:pPr eaLnBrk="1" hangingPunct="1">
              <a:lnSpc>
                <a:spcPct val="80000"/>
              </a:lnSpc>
            </a:pPr>
            <a:r>
              <a:rPr lang="hu-HU" altLang="hu-HU" sz="2400" smtClean="0"/>
              <a:t>Eljárási díj befizetése (3 jelentkezés ingyenes): 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hu-HU" sz="2000" smtClean="0"/>
              <a:t>átutalással vagy interneten keresztül bankkártya segítségével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hu-HU" altLang="hu-HU" sz="2000" smtClean="0"/>
          </a:p>
          <a:p>
            <a:pPr eaLnBrk="1" hangingPunct="1">
              <a:lnSpc>
                <a:spcPct val="80000"/>
              </a:lnSpc>
            </a:pPr>
            <a:r>
              <a:rPr lang="hu-HU" altLang="hu-HU" sz="2400" smtClean="0"/>
              <a:t>Benyújtási határidő (jogvesztő!)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smtClean="0">
                <a:solidFill>
                  <a:schemeClr val="accent1"/>
                </a:solidFill>
              </a:rPr>
              <a:t>			</a:t>
            </a:r>
            <a:r>
              <a:rPr lang="hu-HU" altLang="hu-HU" smtClean="0">
                <a:solidFill>
                  <a:srgbClr val="FF0000"/>
                </a:solidFill>
              </a:rPr>
              <a:t>2016. február 15.</a:t>
            </a:r>
            <a:r>
              <a:rPr lang="hu-HU" altLang="hu-HU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FF23B-E55C-4CFC-8C45-D9FB91548B42}" type="slidenum">
              <a:rPr lang="hu-HU"/>
              <a:pPr>
                <a:defRPr/>
              </a:pPr>
              <a:t>15</a:t>
            </a:fld>
            <a:endParaRPr lang="hu-HU"/>
          </a:p>
        </p:txBody>
      </p:sp>
      <p:pic>
        <p:nvPicPr>
          <p:cNvPr id="19461" name="Picture 4" descr="MCj043388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277938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Eljárási díj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8077200" cy="468788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hu-HU" altLang="hu-HU" smtClean="0"/>
              <a:t>A korábbi</a:t>
            </a:r>
            <a:r>
              <a:rPr lang="hu-HU" altLang="hu-HU" smtClean="0">
                <a:solidFill>
                  <a:schemeClr val="accent1"/>
                </a:solidFill>
              </a:rPr>
              <a:t> alapdíjat</a:t>
            </a:r>
            <a:r>
              <a:rPr lang="hu-HU" altLang="hu-HU" smtClean="0"/>
              <a:t> </a:t>
            </a:r>
            <a:r>
              <a:rPr lang="hu-HU" altLang="hu-HU" smtClean="0">
                <a:solidFill>
                  <a:srgbClr val="FF0000"/>
                </a:solidFill>
              </a:rPr>
              <a:t>eltörölték</a:t>
            </a:r>
            <a:r>
              <a:rPr lang="hu-HU" altLang="hu-HU" smtClean="0"/>
              <a:t>, 3 jelentkezés ingyenes!</a:t>
            </a:r>
          </a:p>
          <a:p>
            <a:pPr marL="990600" lvl="1" indent="-533400" eaLnBrk="1" hangingPunct="1"/>
            <a:r>
              <a:rPr lang="hu-HU" altLang="hu-HU" smtClean="0"/>
              <a:t>3 jelentkezés = max. 6 sor</a:t>
            </a:r>
          </a:p>
          <a:p>
            <a:pPr marL="990600" lvl="1" indent="-533400" eaLnBrk="1" hangingPunct="1">
              <a:buFontTx/>
              <a:buNone/>
            </a:pPr>
            <a:r>
              <a:rPr lang="hu-HU" altLang="hu-HU" smtClean="0"/>
              <a:t>	ha ua. intézmény, kar, szak, képzési szint, munkarend = 2 sor, de 1 jelentkezés pl: </a:t>
            </a:r>
          </a:p>
          <a:p>
            <a:pPr marL="990600" lvl="1" indent="-533400" eaLnBrk="1" hangingPunct="1">
              <a:buFontTx/>
              <a:buNone/>
            </a:pPr>
            <a:r>
              <a:rPr lang="hu-HU" altLang="hu-HU" smtClean="0"/>
              <a:t>	DE-BTK történelem MNA</a:t>
            </a:r>
          </a:p>
          <a:p>
            <a:pPr marL="990600" lvl="1" indent="-533400" eaLnBrk="1" hangingPunct="1">
              <a:buFontTx/>
              <a:buNone/>
            </a:pPr>
            <a:r>
              <a:rPr lang="hu-HU" altLang="hu-HU" smtClean="0"/>
              <a:t>					        = 1 jelentkezés</a:t>
            </a:r>
          </a:p>
          <a:p>
            <a:pPr marL="990600" lvl="1" indent="-533400" eaLnBrk="1" hangingPunct="1">
              <a:buFontTx/>
              <a:buNone/>
            </a:pPr>
            <a:r>
              <a:rPr lang="hu-HU" altLang="hu-HU" smtClean="0"/>
              <a:t>	DE-BTK történelem MNK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DE5CB-73FD-4575-9626-E8CA0598054B}" type="slidenum">
              <a:rPr lang="hu-HU"/>
              <a:pPr>
                <a:defRPr/>
              </a:pPr>
              <a:t>16</a:t>
            </a:fld>
            <a:endParaRPr lang="hu-HU"/>
          </a:p>
        </p:txBody>
      </p:sp>
      <p:pic>
        <p:nvPicPr>
          <p:cNvPr id="20485" name="Picture 4" descr="MCj043392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AutoShape 5"/>
          <p:cNvSpPr>
            <a:spLocks/>
          </p:cNvSpPr>
          <p:nvPr/>
        </p:nvSpPr>
        <p:spPr bwMode="auto">
          <a:xfrm>
            <a:off x="5929313" y="4214813"/>
            <a:ext cx="215900" cy="1295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Eljárási díj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81200"/>
            <a:ext cx="8424863" cy="468788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2"/>
            </a:pPr>
            <a:r>
              <a:rPr lang="hu-HU" altLang="hu-HU" sz="2800" smtClean="0">
                <a:solidFill>
                  <a:schemeClr val="accent1"/>
                </a:solidFill>
              </a:rPr>
              <a:t>a 4-6. jelentkezésért kell fizetni</a:t>
            </a:r>
            <a:r>
              <a:rPr lang="hu-HU" altLang="hu-HU" sz="2800" smtClean="0"/>
              <a:t> az Oktatási Hivatalnak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hu-HU" altLang="hu-HU" sz="2800" smtClean="0"/>
              <a:t>	</a:t>
            </a:r>
            <a:r>
              <a:rPr lang="hu-HU" altLang="hu-HU" sz="2400" smtClean="0"/>
              <a:t>(MNA+MNK=1 jelentkezés), de max. </a:t>
            </a:r>
            <a:r>
              <a:rPr lang="hu-HU" altLang="hu-HU" sz="2400" smtClean="0">
                <a:solidFill>
                  <a:srgbClr val="FF0000"/>
                </a:solidFill>
              </a:rPr>
              <a:t>6</a:t>
            </a:r>
            <a:r>
              <a:rPr lang="hu-HU" altLang="hu-HU" sz="2400" smtClean="0"/>
              <a:t> jelentkezés lehet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 startAt="3"/>
            </a:pPr>
            <a:r>
              <a:rPr lang="hu-HU" altLang="hu-HU" sz="2800" smtClean="0">
                <a:solidFill>
                  <a:schemeClr val="accent1"/>
                </a:solidFill>
              </a:rPr>
              <a:t>Külön eljárási díj (max. 4000 Ft)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800" smtClean="0"/>
              <a:t>	</a:t>
            </a:r>
            <a:r>
              <a:rPr lang="hu-HU" altLang="hu-HU" sz="2400" smtClean="0"/>
              <a:t>az intézmények kérhetik a felvételi vizsgák lebonyolításának költségeként</a:t>
            </a:r>
            <a:r>
              <a:rPr lang="hu-HU" altLang="hu-HU" sz="280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800" smtClean="0"/>
              <a:t>	</a:t>
            </a:r>
            <a:r>
              <a:rPr lang="hu-HU" altLang="hu-HU" sz="2400" smtClean="0"/>
              <a:t>(összeg az FFT-ben, befizetés módját az intézmény határozza meg, DE-BTK: 3000 Ft –csekket küldünk)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800" smtClean="0">
                <a:solidFill>
                  <a:srgbClr val="FF0000"/>
                </a:solidFill>
              </a:rPr>
              <a:t>www.felvi.hu </a:t>
            </a:r>
            <a:r>
              <a:rPr lang="hu-HU" altLang="hu-HU" sz="2800" smtClean="0"/>
              <a:t>– „Eljárásidíj-kalkulátor”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smtClean="0">
                <a:solidFill>
                  <a:schemeClr val="accent1"/>
                </a:solidFill>
              </a:rPr>
              <a:t>A felvételi eljárási díj be nem fizetése a meg nem fizetett jelentkezési helyek kizárását eredményezi!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AD9AC-A5BD-4A39-B76B-52FB099FD234}" type="slidenum">
              <a:rPr lang="hu-HU"/>
              <a:pPr>
                <a:defRPr/>
              </a:pPr>
              <a:t>17</a:t>
            </a:fld>
            <a:endParaRPr lang="hu-HU"/>
          </a:p>
        </p:txBody>
      </p:sp>
      <p:pic>
        <p:nvPicPr>
          <p:cNvPr id="21509" name="Picture 4" descr="MCj043392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E-jelentkezés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81200"/>
            <a:ext cx="8604250" cy="4616450"/>
          </a:xfrm>
        </p:spPr>
        <p:txBody>
          <a:bodyPr/>
          <a:lstStyle/>
          <a:p>
            <a:pPr eaLnBrk="1" hangingPunct="1"/>
            <a:r>
              <a:rPr lang="hu-HU" altLang="hu-HU" sz="2800" smtClean="0">
                <a:solidFill>
                  <a:srgbClr val="FF0000"/>
                </a:solidFill>
              </a:rPr>
              <a:t>www.felvi.hu </a:t>
            </a:r>
            <a:r>
              <a:rPr lang="hu-HU" altLang="hu-HU" sz="2800" smtClean="0"/>
              <a:t>– regisztráció </a:t>
            </a:r>
          </a:p>
          <a:p>
            <a:pPr lvl="1" eaLnBrk="1" hangingPunct="1"/>
            <a:r>
              <a:rPr lang="hu-HU" altLang="hu-HU" smtClean="0"/>
              <a:t>felhasználói név (azonosító)</a:t>
            </a:r>
          </a:p>
          <a:p>
            <a:pPr lvl="1" eaLnBrk="1" hangingPunct="1"/>
            <a:r>
              <a:rPr lang="hu-HU" altLang="hu-HU" smtClean="0"/>
              <a:t>jelszó</a:t>
            </a:r>
          </a:p>
          <a:p>
            <a:pPr lvl="1" eaLnBrk="1" hangingPunct="1"/>
            <a:r>
              <a:rPr lang="hu-HU" altLang="hu-HU" smtClean="0"/>
              <a:t>e-mail cím</a:t>
            </a:r>
          </a:p>
          <a:p>
            <a:pPr eaLnBrk="1" hangingPunct="1"/>
            <a:r>
              <a:rPr lang="hu-HU" altLang="hu-HU" sz="2800" smtClean="0"/>
              <a:t>A </a:t>
            </a:r>
            <a:r>
              <a:rPr lang="hu-HU" altLang="hu-HU" sz="2800" i="1" smtClean="0"/>
              <a:t>Szolgáltatások</a:t>
            </a:r>
            <a:r>
              <a:rPr lang="hu-HU" altLang="hu-HU" sz="2800" smtClean="0"/>
              <a:t> cím alatt található az E-felvételi – el kell fogadni a továbblépéshez a felhasználási feltételeket</a:t>
            </a:r>
          </a:p>
          <a:p>
            <a:pPr eaLnBrk="1" hangingPunct="1"/>
            <a:r>
              <a:rPr lang="hu-HU" altLang="hu-HU" sz="2800" smtClean="0">
                <a:solidFill>
                  <a:schemeClr val="accent1"/>
                </a:solidFill>
              </a:rPr>
              <a:t>Egyedi biztonsági kód </a:t>
            </a:r>
            <a:r>
              <a:rPr lang="hu-HU" altLang="hu-HU" sz="2800" smtClean="0"/>
              <a:t>– a</a:t>
            </a:r>
            <a:r>
              <a:rPr lang="hu-HU" altLang="hu-HU" sz="2800" smtClean="0">
                <a:solidFill>
                  <a:schemeClr val="accent1"/>
                </a:solidFill>
              </a:rPr>
              <a:t> </a:t>
            </a:r>
            <a:r>
              <a:rPr lang="hu-HU" altLang="hu-HU" sz="2800" smtClean="0"/>
              <a:t>rendszer automatikusan küldi, a további belépésekhez kell!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86F03-6B34-4B1D-A634-E346CF56B4CE}" type="slidenum">
              <a:rPr lang="hu-HU"/>
              <a:pPr>
                <a:defRPr/>
              </a:pPr>
              <a:t>18</a:t>
            </a:fld>
            <a:endParaRPr lang="hu-HU"/>
          </a:p>
        </p:txBody>
      </p:sp>
      <p:pic>
        <p:nvPicPr>
          <p:cNvPr id="22533" name="Picture 4" descr="MCj043699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60350"/>
            <a:ext cx="226695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altLang="hu-HU" smtClean="0"/>
          </a:p>
        </p:txBody>
      </p:sp>
      <p:pic>
        <p:nvPicPr>
          <p:cNvPr id="2355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5888"/>
            <a:ext cx="8228013" cy="6583362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BFDBA-C1B5-4113-96DA-CB1FFE4C9388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7543800" cy="900112"/>
          </a:xfrm>
        </p:spPr>
        <p:txBody>
          <a:bodyPr/>
          <a:lstStyle/>
          <a:p>
            <a:pPr eaLnBrk="1" hangingPunct="1"/>
            <a:r>
              <a:rPr lang="hu-HU" altLang="hu-HU" sz="3600" smtClean="0"/>
              <a:t>A BTK szakstruktúrája - 2016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14438"/>
            <a:ext cx="7543800" cy="5429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hu-HU" altLang="hu-HU" sz="1200" b="1" smtClean="0">
                <a:solidFill>
                  <a:srgbClr val="FF0000"/>
                </a:solidFill>
              </a:rPr>
              <a:t>BA 				Diszciplináris MA		Tanári MA	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hu-HU" altLang="hu-HU" sz="1200" smtClean="0"/>
              <a:t>andragógia			andragógia</a:t>
            </a:r>
            <a:r>
              <a:rPr lang="hu-HU" altLang="hu-HU" sz="1200" i="1" smtClean="0"/>
              <a:t>	</a:t>
            </a:r>
            <a:r>
              <a:rPr lang="hu-HU" altLang="hu-HU" sz="1200" smtClean="0"/>
              <a:t>		-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anglisztika			anglisztika, amerikanisztika 	angoltanár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germ. / német 		német nyelv, irodalom és kultúra	némettanár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germ. / néderlandisztika		-			-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kommunikáció- és méd.		kommunikáció- és médiatudomány	-</a:t>
            </a:r>
            <a:endParaRPr lang="hu-HU" altLang="hu-HU" sz="1200" i="1" smtClean="0"/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magyar			magyar, finnugrisztika 		magyartanár 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néprajz			néprajz			hon- és népismerettanár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>
                <a:solidFill>
                  <a:schemeClr val="accent1"/>
                </a:solidFill>
              </a:rPr>
              <a:t>(ókori nyelvek és kultúra)</a:t>
            </a:r>
            <a:r>
              <a:rPr lang="hu-HU" altLang="hu-HU" sz="1200" smtClean="0"/>
              <a:t>		(</a:t>
            </a:r>
            <a:r>
              <a:rPr lang="hu-HU" altLang="hu-HU" sz="1200" smtClean="0">
                <a:solidFill>
                  <a:srgbClr val="0070C0"/>
                </a:solidFill>
              </a:rPr>
              <a:t>klasszika-filológia)</a:t>
            </a:r>
            <a:r>
              <a:rPr lang="hu-HU" altLang="hu-HU" sz="1200" smtClean="0"/>
              <a:t>		latintanár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pedagógia			neveléstudomány		pedagógiatanár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politológia			-			-</a:t>
            </a:r>
            <a:r>
              <a:rPr lang="hu-HU" altLang="hu-HU" sz="1200" i="1" smtClean="0"/>
              <a:t>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pszichológia			pszichológia			-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romanisztika / francia 		-</a:t>
            </a:r>
            <a:r>
              <a:rPr lang="hu-HU" altLang="hu-HU" sz="1200" i="1" smtClean="0"/>
              <a:t> </a:t>
            </a:r>
            <a:r>
              <a:rPr lang="hu-HU" altLang="hu-HU" sz="1200" smtClean="0"/>
              <a:t>			franciatanár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romanisztika / olasz		-			-</a:t>
            </a:r>
            <a:r>
              <a:rPr lang="hu-HU" altLang="hu-HU" sz="1200" i="1" smtClean="0"/>
              <a:t>  </a:t>
            </a:r>
            <a:r>
              <a:rPr lang="hu-HU" altLang="hu-HU" sz="1200" smtClean="0"/>
              <a:t>		</a:t>
            </a:r>
            <a:endParaRPr lang="hu-HU" altLang="hu-HU" sz="1200" i="1" smtClean="0"/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szabad bölcsészet		filozófia, esztétika		-	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szlavisztika / orosz		szlavisztika / orosz	</a:t>
            </a:r>
            <a:r>
              <a:rPr lang="hu-HU" altLang="hu-HU" sz="1200" i="1" smtClean="0"/>
              <a:t> </a:t>
            </a:r>
            <a:r>
              <a:rPr lang="hu-HU" altLang="hu-HU" sz="1200" smtClean="0"/>
              <a:t>	orosztanár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szociális munka		szociálpolitika		-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szociológia			szociológia			-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történelem			történelem			történelemtanár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				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hu-HU" altLang="hu-HU" sz="1200" smtClean="0"/>
              <a:t>				____________________</a:t>
            </a:r>
          </a:p>
          <a:p>
            <a:pPr lvl="4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hu-HU" altLang="hu-HU" sz="1200" smtClean="0"/>
              <a:t>			(</a:t>
            </a:r>
            <a:r>
              <a:rPr lang="hu-HU" altLang="hu-HU" sz="1200" smtClean="0">
                <a:solidFill>
                  <a:srgbClr val="0070C0"/>
                </a:solidFill>
              </a:rPr>
              <a:t>hungarológia)	</a:t>
            </a:r>
            <a:r>
              <a:rPr lang="hu-HU" altLang="hu-HU" sz="1200" smtClean="0"/>
              <a:t>	 </a:t>
            </a:r>
          </a:p>
          <a:p>
            <a:pPr lvl="4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hu-HU" altLang="hu-HU" sz="1200" smtClean="0"/>
              <a:t>			digitális bölcsészet</a:t>
            </a:r>
          </a:p>
          <a:p>
            <a:pPr lvl="4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hu-HU" altLang="hu-HU" sz="1200" smtClean="0"/>
              <a:t>			fordító és tolmács 		</a:t>
            </a: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6FCFF-D39D-48AE-BC56-BA2C42E79CC4}" type="slidenum">
              <a:rPr lang="hu-HU"/>
              <a:pPr>
                <a:defRPr/>
              </a:pPr>
              <a:t>2</a:t>
            </a:fld>
            <a:endParaRPr lang="hu-HU"/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1071563" y="1500188"/>
            <a:ext cx="7273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>
            <a:off x="3357563" y="1500188"/>
            <a:ext cx="0" cy="515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6429375" y="1500188"/>
            <a:ext cx="0" cy="515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/>
          <a:lstStyle/>
          <a:p>
            <a:pPr eaLnBrk="1" hangingPunct="1"/>
            <a:r>
              <a:rPr lang="hu-HU" altLang="hu-HU" smtClean="0"/>
              <a:t>E-jelentkezés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353425" cy="5084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400" smtClean="0"/>
              <a:t>Előnye: hibás kitöltést nem enged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smtClean="0"/>
              <a:t>Dokumentum csatolás: elektronikusan, vagy postai úton is lehet (felvételi azonosító!)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smtClean="0"/>
              <a:t>Eljárási díj: csak </a:t>
            </a:r>
            <a:r>
              <a:rPr lang="hu-HU" altLang="hu-HU" sz="2400" smtClean="0">
                <a:solidFill>
                  <a:schemeClr val="accent1"/>
                </a:solidFill>
              </a:rPr>
              <a:t>bankkártyás fizetéssel vagy átutalással</a:t>
            </a:r>
            <a:r>
              <a:rPr lang="hu-HU" altLang="hu-HU" sz="2400" smtClean="0"/>
              <a:t> (közlemény rovatba írva a felvételi azonosító számot és a bizonylat másolatát az OH-nak megküldve) - határidők: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hu-HU" altLang="hu-HU" smtClean="0">
                <a:solidFill>
                  <a:srgbClr val="FF0000"/>
                </a:solidFill>
              </a:rPr>
              <a:t>		2016. február 15.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smtClean="0">
                <a:solidFill>
                  <a:schemeClr val="accent1"/>
                </a:solidFill>
              </a:rPr>
              <a:t>Hitelesíteni kell</a:t>
            </a:r>
            <a:r>
              <a:rPr lang="hu-HU" altLang="hu-HU" sz="2400" smtClean="0"/>
              <a:t>, anélkül érvénytelen!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mtClean="0"/>
              <a:t>Ügyfélkapu regisztrációval (okmányirodákban, de! ideiglenes regisztráció nem elég)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mtClean="0"/>
              <a:t>Hitelesítő adatlap (nyomtatvány kinyomtatás, aláírása, postázása, határidő: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hu-HU" altLang="hu-HU" sz="2400" smtClean="0">
                <a:solidFill>
                  <a:srgbClr val="FF0000"/>
                </a:solidFill>
              </a:rPr>
              <a:t>2016. február 23.</a:t>
            </a:r>
            <a:endParaRPr lang="hu-HU" altLang="hu-HU" sz="2400" smtClean="0">
              <a:solidFill>
                <a:schemeClr val="accent1"/>
              </a:solidFill>
            </a:endParaRP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464D7-8EFC-4143-8D28-6779DED45C77}" type="slidenum">
              <a:rPr lang="hu-HU"/>
              <a:pPr>
                <a:defRPr/>
              </a:pPr>
              <a:t>20</a:t>
            </a:fld>
            <a:endParaRPr lang="hu-HU"/>
          </a:p>
        </p:txBody>
      </p:sp>
      <p:pic>
        <p:nvPicPr>
          <p:cNvPr id="24581" name="Picture 4" descr="MCj043699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60350"/>
            <a:ext cx="226695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altLang="hu-HU" smtClean="0"/>
          </a:p>
        </p:txBody>
      </p:sp>
      <p:pic>
        <p:nvPicPr>
          <p:cNvPr id="25603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175625" cy="6540500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4078A-A832-4885-BEB7-887706B12FEF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6769100" cy="1431925"/>
          </a:xfrm>
        </p:spPr>
        <p:txBody>
          <a:bodyPr/>
          <a:lstStyle/>
          <a:p>
            <a:pPr eaLnBrk="1" hangingPunct="1"/>
            <a:r>
              <a:rPr lang="hu-HU" altLang="hu-HU" smtClean="0"/>
              <a:t>Jelentkezés kitöltése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81200"/>
            <a:ext cx="8424863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800" smtClean="0"/>
              <a:t>Személyes adatok, elérhetőségek : lakcím, telefon, e-mail, stb.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800" smtClean="0"/>
              <a:t>Jelentkezési helyek a kért elbírált sorrendben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hu-HU" altLang="hu-HU" sz="2000" smtClean="0"/>
              <a:t>intézmény, kar betűkódja, szak, képzési szint, munkarend, fin. forma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8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smtClean="0"/>
              <a:t>Pl: 	1. DE-BTK   történelem      MNA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smtClean="0"/>
              <a:t>		2. DE-BTK   történelem      MNK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smtClean="0"/>
              <a:t>		3. DE-BTK tanár-történelemtanár MNA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smtClean="0"/>
              <a:t>		4. DE-BTK tanár-történelemtanár MNK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smtClean="0"/>
              <a:t>			</a:t>
            </a:r>
            <a:endParaRPr lang="hu-HU" altLang="hu-HU" sz="2000" smtClean="0"/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F6377-31A9-4888-96D2-FC63F525DA6A}" type="slidenum">
              <a:rPr lang="hu-HU"/>
              <a:pPr>
                <a:defRPr/>
              </a:pPr>
              <a:t>22</a:t>
            </a:fld>
            <a:endParaRPr lang="hu-HU"/>
          </a:p>
        </p:txBody>
      </p:sp>
      <p:pic>
        <p:nvPicPr>
          <p:cNvPr id="26629" name="Picture 4" descr="MCj029556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471613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Line 5"/>
          <p:cNvSpPr>
            <a:spLocks noChangeShapeType="1"/>
          </p:cNvSpPr>
          <p:nvPr/>
        </p:nvSpPr>
        <p:spPr bwMode="auto">
          <a:xfrm flipH="1">
            <a:off x="5429250" y="3786188"/>
            <a:ext cx="3571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631" name="Line 6"/>
          <p:cNvSpPr>
            <a:spLocks noChangeShapeType="1"/>
          </p:cNvSpPr>
          <p:nvPr/>
        </p:nvSpPr>
        <p:spPr bwMode="auto">
          <a:xfrm>
            <a:off x="2286000" y="3714750"/>
            <a:ext cx="214313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>
            <a:off x="1285875" y="3786188"/>
            <a:ext cx="50006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>
            <a:off x="3857625" y="378618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634" name="Line 9"/>
          <p:cNvSpPr>
            <a:spLocks noChangeShapeType="1"/>
          </p:cNvSpPr>
          <p:nvPr/>
        </p:nvSpPr>
        <p:spPr bwMode="auto">
          <a:xfrm>
            <a:off x="5072063" y="3786188"/>
            <a:ext cx="46037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635" name="Line 10"/>
          <p:cNvSpPr>
            <a:spLocks noChangeShapeType="1"/>
          </p:cNvSpPr>
          <p:nvPr/>
        </p:nvSpPr>
        <p:spPr bwMode="auto">
          <a:xfrm flipH="1">
            <a:off x="5786438" y="3857625"/>
            <a:ext cx="15113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04800"/>
            <a:ext cx="7056438" cy="1431925"/>
          </a:xfrm>
        </p:spPr>
        <p:txBody>
          <a:bodyPr/>
          <a:lstStyle/>
          <a:p>
            <a:pPr eaLnBrk="1" hangingPunct="1"/>
            <a:r>
              <a:rPr lang="hu-HU" altLang="hu-HU" sz="4000" smtClean="0"/>
              <a:t>Jelentkezés kitöltése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81200"/>
            <a:ext cx="8459787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mtClean="0"/>
              <a:t>Középiskolai tanulmányokra vonatkozó adatok – csak akkor, ha alapképzésre, osztatlan egységes képzésre vagy FOSZK-ra is jelentkezik!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Nyilatkozat felsőoktatási intézményben folytatott tanulmányokról– az elhasznált államilag támogatott félévek számáról kell nyilatkozni, az utolsó megkezdett /megkezdendő félév is szerepjen!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Többletpontok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7A612-263F-4F78-8D6D-9F1536227391}" type="slidenum">
              <a:rPr lang="hu-HU"/>
              <a:pPr>
                <a:defRPr/>
              </a:pPr>
              <a:t>23</a:t>
            </a:fld>
            <a:endParaRPr lang="hu-HU"/>
          </a:p>
        </p:txBody>
      </p:sp>
      <p:pic>
        <p:nvPicPr>
          <p:cNvPr id="27653" name="Picture 4" descr="MCj029556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88913"/>
            <a:ext cx="1471612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mtClean="0"/>
              <a:t>Mit kell csatolni a jelentkezéshez?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44675"/>
            <a:ext cx="8604250" cy="4752975"/>
          </a:xfrm>
        </p:spPr>
        <p:txBody>
          <a:bodyPr/>
          <a:lstStyle/>
          <a:p>
            <a:pPr eaLnBrk="1" hangingPunct="1"/>
            <a:r>
              <a:rPr lang="hu-HU" altLang="hu-HU" sz="2800" smtClean="0"/>
              <a:t>A már rendelkezésre álló és pontszámítás alapjául szolgáló dokumentum </a:t>
            </a:r>
            <a:r>
              <a:rPr lang="hu-HU" altLang="hu-HU" sz="2800" smtClean="0">
                <a:solidFill>
                  <a:schemeClr val="accent1"/>
                </a:solidFill>
              </a:rPr>
              <a:t>másolatát</a:t>
            </a:r>
            <a:r>
              <a:rPr lang="hu-HU" altLang="hu-HU" sz="2800" smtClean="0"/>
              <a:t> (pl. nyelvvizsga-bizonyítvány).</a:t>
            </a:r>
          </a:p>
          <a:p>
            <a:pPr eaLnBrk="1" hangingPunct="1"/>
            <a:r>
              <a:rPr lang="hu-HU" altLang="hu-HU" sz="2800" smtClean="0"/>
              <a:t>Ha nem rendelkezik még az előírt dokumentummal</a:t>
            </a:r>
          </a:p>
          <a:p>
            <a:pPr lvl="1" eaLnBrk="1" hangingPunct="1">
              <a:buFontTx/>
              <a:buNone/>
            </a:pPr>
            <a:r>
              <a:rPr lang="hu-HU" altLang="hu-HU" smtClean="0"/>
              <a:t>a végső dokumentum pótlás határideje: </a:t>
            </a:r>
          </a:p>
          <a:p>
            <a:pPr lvl="1" eaLnBrk="1" hangingPunct="1">
              <a:buFontTx/>
              <a:buNone/>
            </a:pPr>
            <a:r>
              <a:rPr lang="hu-HU" altLang="hu-HU" smtClean="0">
                <a:solidFill>
                  <a:srgbClr val="FF0000"/>
                </a:solidFill>
              </a:rPr>
              <a:t>				2016. július 12.</a:t>
            </a:r>
            <a:r>
              <a:rPr lang="hu-HU" altLang="hu-HU" smtClean="0">
                <a:solidFill>
                  <a:schemeClr val="accent1"/>
                </a:solidFill>
              </a:rPr>
              <a:t> </a:t>
            </a:r>
          </a:p>
          <a:p>
            <a:pPr eaLnBrk="1" hangingPunct="1"/>
            <a:r>
              <a:rPr lang="hu-HU" altLang="hu-HU" sz="2800" smtClean="0"/>
              <a:t>Dokumentummásolatokat csak egy példányban!</a:t>
            </a:r>
          </a:p>
          <a:p>
            <a:pPr eaLnBrk="1" hangingPunct="1"/>
            <a:r>
              <a:rPr lang="hu-HU" altLang="hu-HU" sz="2800" smtClean="0"/>
              <a:t>Később küldött másolaton a felvételi azonosító legyen rajta!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07037-4866-499C-ACBE-9C7B6D120AA3}" type="slidenum">
              <a:rPr lang="hu-HU"/>
              <a:pPr>
                <a:defRPr/>
              </a:pPr>
              <a:t>24</a:t>
            </a:fld>
            <a:endParaRPr lang="hu-HU"/>
          </a:p>
        </p:txBody>
      </p:sp>
      <p:pic>
        <p:nvPicPr>
          <p:cNvPr id="28677" name="Picture 4" descr="MCj043260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188913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04800"/>
            <a:ext cx="7783512" cy="1431925"/>
          </a:xfrm>
        </p:spPr>
        <p:txBody>
          <a:bodyPr/>
          <a:lstStyle/>
          <a:p>
            <a:pPr eaLnBrk="1" hangingPunct="1"/>
            <a:r>
              <a:rPr lang="hu-HU" altLang="hu-HU" smtClean="0"/>
              <a:t>Bemeneti feltételek (FFT!)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748712" cy="5084762"/>
          </a:xfrm>
        </p:spPr>
        <p:txBody>
          <a:bodyPr/>
          <a:lstStyle/>
          <a:p>
            <a:pPr eaLnBrk="1" hangingPunct="1"/>
            <a:r>
              <a:rPr lang="hu-HU" altLang="hu-HU" sz="2800" smtClean="0"/>
              <a:t>Bemeneti szakok </a:t>
            </a:r>
            <a:r>
              <a:rPr lang="hu-HU" altLang="hu-HU" sz="2800" smtClean="0">
                <a:solidFill>
                  <a:schemeClr val="accent1"/>
                </a:solidFill>
              </a:rPr>
              <a:t>teljes kreditértékkel</a:t>
            </a:r>
            <a:r>
              <a:rPr lang="hu-HU" altLang="hu-HU" sz="2800" smtClean="0"/>
              <a:t>– elég az oklevél fénymásolat</a:t>
            </a:r>
          </a:p>
          <a:p>
            <a:pPr eaLnBrk="1" hangingPunct="1"/>
            <a:r>
              <a:rPr lang="hu-HU" altLang="hu-HU" sz="2800" smtClean="0">
                <a:solidFill>
                  <a:schemeClr val="accent1"/>
                </a:solidFill>
              </a:rPr>
              <a:t>Meghatározott kreditek teljesítésével</a:t>
            </a:r>
            <a:r>
              <a:rPr lang="hu-HU" altLang="hu-HU" sz="2800" smtClean="0"/>
              <a:t> figyelembe vehető szakok – </a:t>
            </a:r>
            <a:r>
              <a:rPr lang="hu-HU" altLang="hu-HU" sz="2800" smtClean="0">
                <a:solidFill>
                  <a:schemeClr val="accent1"/>
                </a:solidFill>
              </a:rPr>
              <a:t>kreditelismerési eljárás</a:t>
            </a:r>
            <a:r>
              <a:rPr lang="hu-HU" altLang="hu-HU" sz="2800" smtClean="0"/>
              <a:t> lefolytatását kell kérni az adott kartól</a:t>
            </a:r>
          </a:p>
          <a:p>
            <a:pPr lvl="1" eaLnBrk="1" hangingPunct="1"/>
            <a:r>
              <a:rPr lang="hu-HU" altLang="hu-HU" smtClean="0"/>
              <a:t>nem a felvételi eljárás része, a hallgatónak kell kezdeményeznie (DE-BTK határidő: </a:t>
            </a:r>
            <a:r>
              <a:rPr lang="hu-HU" altLang="hu-HU" smtClean="0">
                <a:solidFill>
                  <a:srgbClr val="FF0000"/>
                </a:solidFill>
              </a:rPr>
              <a:t>2016. május 31.</a:t>
            </a:r>
            <a:r>
              <a:rPr lang="hu-HU" altLang="hu-HU" smtClean="0"/>
              <a:t>)</a:t>
            </a:r>
          </a:p>
          <a:p>
            <a:pPr lvl="1" eaLnBrk="1" hangingPunct="1"/>
            <a:r>
              <a:rPr lang="hu-HU" altLang="hu-HU" smtClean="0"/>
              <a:t>intézménynek beküldeni a leckekönyv / oklevélmelléklet fénymásolatot</a:t>
            </a:r>
          </a:p>
          <a:p>
            <a:pPr lvl="1" eaLnBrk="1" hangingPunct="1"/>
            <a:r>
              <a:rPr lang="hu-HU" altLang="hu-HU" smtClean="0"/>
              <a:t>a kapott határozatot </a:t>
            </a:r>
            <a:r>
              <a:rPr lang="hu-HU" altLang="hu-HU" smtClean="0">
                <a:solidFill>
                  <a:srgbClr val="FF0000"/>
                </a:solidFill>
              </a:rPr>
              <a:t>2016. július 12-ig</a:t>
            </a:r>
            <a:r>
              <a:rPr lang="hu-HU" altLang="hu-HU" smtClean="0"/>
              <a:t> be kell küldeni az OH-nak 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BD5AF-D158-4D8B-8A94-FF33001EEF78}" type="slidenum">
              <a:rPr lang="hu-HU"/>
              <a:pPr>
                <a:defRPr/>
              </a:pPr>
              <a:t>25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Mikor érvényes a jelentkezés?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205038"/>
            <a:ext cx="8604250" cy="4032250"/>
          </a:xfrm>
        </p:spPr>
        <p:txBody>
          <a:bodyPr/>
          <a:lstStyle/>
          <a:p>
            <a:pPr eaLnBrk="1" hangingPunct="1"/>
            <a:r>
              <a:rPr lang="hu-HU" altLang="hu-HU" sz="2400" smtClean="0"/>
              <a:t>Ha a </a:t>
            </a:r>
            <a:r>
              <a:rPr lang="hu-HU" altLang="hu-HU" sz="2400" smtClean="0">
                <a:solidFill>
                  <a:schemeClr val="accent1"/>
                </a:solidFill>
              </a:rPr>
              <a:t>megfelelő</a:t>
            </a:r>
            <a:r>
              <a:rPr lang="hu-HU" altLang="hu-HU" sz="2400" smtClean="0"/>
              <a:t>  elektronikus felületen nyújtotta be a jelentkezését (2016. évi általános eljárás)</a:t>
            </a:r>
          </a:p>
          <a:p>
            <a:pPr eaLnBrk="1" hangingPunct="1"/>
            <a:r>
              <a:rPr lang="hu-HU" altLang="hu-HU" sz="2400" smtClean="0"/>
              <a:t>megadta a kötelezően megjelölt adatokat,</a:t>
            </a:r>
          </a:p>
          <a:p>
            <a:pPr eaLnBrk="1" hangingPunct="1"/>
            <a:r>
              <a:rPr lang="hu-HU" altLang="hu-HU" sz="2400" smtClean="0"/>
              <a:t>legalább egy jelentkezési helyet megjelölt, </a:t>
            </a:r>
          </a:p>
          <a:p>
            <a:pPr eaLnBrk="1" hangingPunct="1"/>
            <a:r>
              <a:rPr lang="hu-HU" altLang="hu-HU" sz="2400" smtClean="0"/>
              <a:t>hitelesítette a jelentkezését (ügyfélkapu vagy hitelesítő adatlap beküldése),</a:t>
            </a:r>
          </a:p>
          <a:p>
            <a:pPr eaLnBrk="1" hangingPunct="1"/>
            <a:r>
              <a:rPr lang="hu-HU" altLang="hu-HU" sz="2400" smtClean="0">
                <a:solidFill>
                  <a:schemeClr val="accent1"/>
                </a:solidFill>
              </a:rPr>
              <a:t>Befizette</a:t>
            </a:r>
            <a:r>
              <a:rPr lang="hu-HU" altLang="hu-HU" sz="2400" smtClean="0"/>
              <a:t>, </a:t>
            </a:r>
            <a:r>
              <a:rPr lang="hu-HU" altLang="hu-HU" sz="2400" smtClean="0">
                <a:solidFill>
                  <a:schemeClr val="accent1"/>
                </a:solidFill>
              </a:rPr>
              <a:t>átutalta</a:t>
            </a:r>
            <a:r>
              <a:rPr lang="hu-HU" altLang="hu-HU" sz="2400" smtClean="0"/>
              <a:t> az esetleges eljárási díjakat</a:t>
            </a:r>
          </a:p>
          <a:p>
            <a:pPr eaLnBrk="1" hangingPunct="1"/>
            <a:r>
              <a:rPr lang="hu-HU" altLang="hu-HU" sz="2400" smtClean="0"/>
              <a:t>Tanács: másolat készítése, ajánlott küldemény, ne az utolsó napon!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2800" smtClean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F656E-097B-4DF5-B935-3717FD1A6984}" type="slidenum">
              <a:rPr lang="hu-HU"/>
              <a:pPr>
                <a:defRPr/>
              </a:pPr>
              <a:t>26</a:t>
            </a:fld>
            <a:endParaRPr lang="hu-HU"/>
          </a:p>
        </p:txBody>
      </p:sp>
      <p:pic>
        <p:nvPicPr>
          <p:cNvPr id="30725" name="Picture 4" descr="MCj043471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0"/>
            <a:ext cx="10731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543800" cy="1431925"/>
          </a:xfrm>
        </p:spPr>
        <p:txBody>
          <a:bodyPr/>
          <a:lstStyle/>
          <a:p>
            <a:pPr eaLnBrk="1" hangingPunct="1"/>
            <a:r>
              <a:rPr lang="hu-HU" altLang="hu-HU" smtClean="0"/>
              <a:t>A jelentkezési sorrend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1200"/>
            <a:ext cx="8532812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mtClean="0"/>
              <a:t>Egy jelentkező egy felvételi eljárásban csak egy helyre vehető fel – ezért fontos!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A rangsorban szereplő első olyan helyre lesz felvéve, ahová elég a pontszáma.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/>
              <a:t>Azt írja előre, ahová leginkább szeretne bekerülni!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mtClean="0">
                <a:solidFill>
                  <a:schemeClr val="accent1"/>
                </a:solidFill>
              </a:rPr>
              <a:t>1 alkalommal módosítható a sorrend</a:t>
            </a:r>
            <a:r>
              <a:rPr lang="hu-HU" altLang="hu-HU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>
                <a:solidFill>
                  <a:srgbClr val="FF0000"/>
                </a:solidFill>
              </a:rPr>
              <a:t>2016. július 12-ig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>
                <a:cs typeface="Tahoma" pitchFamily="34" charset="0"/>
              </a:rPr>
              <a:t>≠ </a:t>
            </a:r>
            <a:r>
              <a:rPr lang="hu-HU" altLang="hu-HU" sz="2200" smtClean="0"/>
              <a:t>újabb jelentkezési hely megjelölése!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smtClean="0"/>
              <a:t>a módosítás már nem módosítható vissza vagy tovább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mtClean="0">
                <a:solidFill>
                  <a:srgbClr val="FF0000"/>
                </a:solidFill>
              </a:rPr>
              <a:t>www.felvi.hu</a:t>
            </a:r>
            <a:r>
              <a:rPr lang="hu-HU" altLang="hu-HU" smtClean="0">
                <a:solidFill>
                  <a:schemeClr val="accent1"/>
                </a:solidFill>
              </a:rPr>
              <a:t> </a:t>
            </a:r>
            <a:r>
              <a:rPr lang="hu-HU" altLang="hu-HU" smtClean="0"/>
              <a:t>–</a:t>
            </a:r>
            <a:r>
              <a:rPr lang="hu-HU" altLang="hu-HU" smtClean="0">
                <a:solidFill>
                  <a:schemeClr val="accent1"/>
                </a:solidFill>
              </a:rPr>
              <a:t> </a:t>
            </a:r>
            <a:r>
              <a:rPr lang="hu-HU" altLang="hu-HU" smtClean="0"/>
              <a:t>Kérvénytár (nyomtatványok adatmódosításhoz, sorrendmódosításhoz, stb.)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altLang="hu-HU" smtClean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244C7-356E-4989-9406-EBA42524BAA7}" type="slidenum">
              <a:rPr lang="hu-HU"/>
              <a:pPr>
                <a:defRPr/>
              </a:pPr>
              <a:t>27</a:t>
            </a:fld>
            <a:endParaRPr lang="hu-HU"/>
          </a:p>
        </p:txBody>
      </p:sp>
      <p:pic>
        <p:nvPicPr>
          <p:cNvPr id="31749" name="Picture 4" descr="MCj039812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4313"/>
            <a:ext cx="16764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543800" cy="1036638"/>
          </a:xfrm>
        </p:spPr>
        <p:txBody>
          <a:bodyPr/>
          <a:lstStyle/>
          <a:p>
            <a:pPr eaLnBrk="1" hangingPunct="1"/>
            <a:r>
              <a:rPr lang="hu-HU" altLang="hu-HU" smtClean="0"/>
              <a:t>Nem vehető fel az, aki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643063"/>
            <a:ext cx="8172450" cy="5013325"/>
          </a:xfrm>
        </p:spPr>
        <p:txBody>
          <a:bodyPr/>
          <a:lstStyle/>
          <a:p>
            <a:pPr eaLnBrk="1" hangingPunct="1"/>
            <a:r>
              <a:rPr lang="hu-HU" altLang="hu-HU" sz="2400" smtClean="0"/>
              <a:t>nem szerzi meg az oklevelet/igazolást legkésőbb </a:t>
            </a:r>
            <a:r>
              <a:rPr lang="hu-HU" altLang="hu-HU" sz="2400" smtClean="0">
                <a:solidFill>
                  <a:srgbClr val="FF0000"/>
                </a:solidFill>
              </a:rPr>
              <a:t>júl. 12-ig</a:t>
            </a:r>
          </a:p>
          <a:p>
            <a:pPr eaLnBrk="1" hangingPunct="1"/>
            <a:r>
              <a:rPr lang="hu-HU" altLang="hu-HU" sz="2400" smtClean="0"/>
              <a:t>az előírt felvételi vizsga bármely részén nem jelenik meg</a:t>
            </a:r>
          </a:p>
          <a:p>
            <a:pPr eaLnBrk="1" hangingPunct="1"/>
            <a:r>
              <a:rPr lang="hu-HU" altLang="hu-HU" sz="2400" smtClean="0"/>
              <a:t>az intézmények által megszabott vizsgadíjat nem fizeti meg</a:t>
            </a:r>
          </a:p>
          <a:p>
            <a:pPr eaLnBrk="1" hangingPunct="1"/>
            <a:r>
              <a:rPr lang="hu-HU" altLang="hu-HU" sz="2400" smtClean="0"/>
              <a:t>ha oklevele nem teljes kreditértékkel számítható be és a </a:t>
            </a:r>
          </a:p>
          <a:p>
            <a:pPr lvl="1" eaLnBrk="1" hangingPunct="1"/>
            <a:r>
              <a:rPr lang="hu-HU" altLang="hu-HU" smtClean="0"/>
              <a:t>kreditelismerési eljárás eredménye elutasító, vagy</a:t>
            </a:r>
          </a:p>
          <a:p>
            <a:pPr lvl="1" eaLnBrk="1" hangingPunct="1"/>
            <a:r>
              <a:rPr lang="hu-HU" altLang="hu-HU" smtClean="0"/>
              <a:t>a pozitív kreditelismerési határozatot nem küldi be az OH-nak a megadott határidőig</a:t>
            </a:r>
          </a:p>
          <a:p>
            <a:pPr eaLnBrk="1" hangingPunct="1"/>
            <a:r>
              <a:rPr lang="hu-HU" altLang="hu-HU" sz="2400" smtClean="0"/>
              <a:t>nem felel meg a jogszabályban előírt egyéb bemeneti feltételnek</a:t>
            </a:r>
            <a:r>
              <a:rPr lang="hu-HU" altLang="hu-HU" sz="2800" smtClean="0"/>
              <a:t> </a:t>
            </a:r>
            <a:r>
              <a:rPr lang="hu-HU" altLang="hu-HU" sz="2000" smtClean="0"/>
              <a:t>(pl: második tanári szak – idegen nyelv – nincs felsőfokú C típusú nyelvvizsgája az adott nyelvből) </a:t>
            </a:r>
          </a:p>
          <a:p>
            <a:pPr lvl="1" eaLnBrk="1" hangingPunct="1"/>
            <a:endParaRPr lang="hu-HU" altLang="hu-HU" sz="2000" smtClean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60937-7BBC-4FB7-809C-F9E5A4D40FDE}" type="slidenum">
              <a:rPr lang="hu-HU"/>
              <a:pPr>
                <a:defRPr/>
              </a:pPr>
              <a:t>28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Leggyakoribb jelentkezési hibák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786063"/>
            <a:ext cx="7681913" cy="3595687"/>
          </a:xfrm>
        </p:spPr>
        <p:txBody>
          <a:bodyPr/>
          <a:lstStyle/>
          <a:p>
            <a:pPr eaLnBrk="1" hangingPunct="1"/>
            <a:r>
              <a:rPr lang="hu-HU" altLang="hu-HU" smtClean="0"/>
              <a:t>Pszichológia mesterszakra jelentkeznek nem pszichológia alapszakos tanulmányok után</a:t>
            </a:r>
          </a:p>
          <a:p>
            <a:pPr eaLnBrk="1" hangingPunct="1"/>
            <a:r>
              <a:rPr lang="hu-HU" altLang="hu-HU" smtClean="0"/>
              <a:t>Alapszakos diplomával egyszakos levelező tagozatos tanárképzésre jelentkeznek</a:t>
            </a:r>
          </a:p>
          <a:p>
            <a:pPr eaLnBrk="1" hangingPunct="1"/>
            <a:r>
              <a:rPr lang="hu-HU" altLang="hu-HU" smtClean="0"/>
              <a:t>Alapszakos (BA) tanulmányokat egyeteminek írják</a:t>
            </a:r>
          </a:p>
          <a:p>
            <a:pPr eaLnBrk="1" hangingPunct="1"/>
            <a:endParaRPr lang="hu-HU" altLang="hu-HU" smtClean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9772F-289E-435B-A49F-BA82AB116F37}" type="slidenum">
              <a:rPr lang="hu-HU"/>
              <a:pPr>
                <a:defRPr/>
              </a:pPr>
              <a:t>29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66825"/>
          </a:xfrm>
        </p:spPr>
        <p:txBody>
          <a:bodyPr/>
          <a:lstStyle/>
          <a:p>
            <a:pPr eaLnBrk="1" hangingPunct="1"/>
            <a:r>
              <a:rPr lang="hu-HU" altLang="hu-HU" smtClean="0"/>
              <a:t>Bemeneti feltételek</a:t>
            </a:r>
          </a:p>
        </p:txBody>
      </p:sp>
      <p:graphicFrame>
        <p:nvGraphicFramePr>
          <p:cNvPr id="266299" name="Group 59"/>
          <p:cNvGraphicFramePr>
            <a:graphicFrameLocks noGrp="1"/>
          </p:cNvGraphicFramePr>
          <p:nvPr>
            <p:ph type="tbl" idx="1"/>
          </p:nvPr>
        </p:nvGraphicFramePr>
        <p:xfrm>
          <a:off x="714375" y="1785938"/>
          <a:ext cx="8064500" cy="4665662"/>
        </p:xfrm>
        <a:graphic>
          <a:graphicData uri="http://schemas.openxmlformats.org/drawingml/2006/table">
            <a:tbl>
              <a:tblPr/>
              <a:tblGrid>
                <a:gridCol w="2687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Mesterszak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Teljes kreditértékű oklevél,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vagy: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Amerikanisztika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Anglisztika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alapszak + anglisztika minor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angol felsőfokú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Andragógia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Andragógia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Pedagógia, pszichológia, pedagógus szakképzettség + 30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(10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bölcsész, 20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Ped-pszich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Anglisztika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Anglisztika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alapszak + anglisztika minor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angol felsőfokú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Digitális bölcsészet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Magyar, történelem, néprajz, szabad bölcsészet, anglisztika, germanisztika,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romanisztika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szlavisztika, </a:t>
                      </a:r>
                      <a:r>
                        <a:rPr kumimoji="0" lang="hu-H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kommunilkáció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szociológia </a:t>
                      </a:r>
                      <a:r>
                        <a:rPr kumimoji="0" lang="hu-H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angol középfokú C nyelvvizsga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448C54-B1D7-4AE8-84A6-CBB5A23B0D3A}" type="slidenum">
              <a:rPr lang="hu-HU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47013-A736-4BF4-8DF9-91535051B532}" type="slidenum">
              <a:rPr lang="hu-HU"/>
              <a:pPr>
                <a:defRPr/>
              </a:pPr>
              <a:t>30</a:t>
            </a:fld>
            <a:endParaRPr lang="hu-HU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88" y="357188"/>
            <a:ext cx="7543800" cy="1431925"/>
          </a:xfrm>
        </p:spPr>
        <p:txBody>
          <a:bodyPr/>
          <a:lstStyle/>
          <a:p>
            <a:pPr eaLnBrk="1" hangingPunct="1"/>
            <a:r>
              <a:rPr lang="hu-HU" altLang="hu-HU" smtClean="0"/>
              <a:t>Legfontosabb határidők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8688" y="2000250"/>
            <a:ext cx="7543800" cy="4114800"/>
          </a:xfrm>
        </p:spPr>
        <p:txBody>
          <a:bodyPr/>
          <a:lstStyle/>
          <a:p>
            <a:pPr eaLnBrk="1" hangingPunct="1"/>
            <a:r>
              <a:rPr lang="hu-HU" altLang="hu-HU" sz="3200" smtClean="0">
                <a:solidFill>
                  <a:srgbClr val="FF0000"/>
                </a:solidFill>
              </a:rPr>
              <a:t>február 15. </a:t>
            </a:r>
            <a:r>
              <a:rPr lang="hu-HU" altLang="hu-HU" sz="3200" smtClean="0"/>
              <a:t>– jelentkezési határidő és befizetési határidő</a:t>
            </a:r>
          </a:p>
          <a:p>
            <a:pPr eaLnBrk="1" hangingPunct="1"/>
            <a:r>
              <a:rPr lang="hu-HU" altLang="hu-HU" sz="3200" smtClean="0">
                <a:solidFill>
                  <a:srgbClr val="FF0000"/>
                </a:solidFill>
              </a:rPr>
              <a:t>február 23. </a:t>
            </a:r>
            <a:r>
              <a:rPr lang="hu-HU" altLang="hu-HU" sz="3200" smtClean="0"/>
              <a:t>– hitelesítési határidő</a:t>
            </a:r>
          </a:p>
          <a:p>
            <a:pPr eaLnBrk="1" hangingPunct="1"/>
            <a:r>
              <a:rPr lang="hu-HU" altLang="hu-HU" sz="3200" smtClean="0">
                <a:solidFill>
                  <a:srgbClr val="FF0000"/>
                </a:solidFill>
              </a:rPr>
              <a:t>július 12. </a:t>
            </a:r>
            <a:r>
              <a:rPr lang="hu-HU" altLang="hu-HU" sz="3200" smtClean="0"/>
              <a:t>– dokumentum pótlás végső határideje</a:t>
            </a:r>
          </a:p>
          <a:p>
            <a:pPr eaLnBrk="1" hangingPunct="1"/>
            <a:r>
              <a:rPr lang="hu-HU" altLang="hu-HU" sz="3200" smtClean="0">
                <a:solidFill>
                  <a:srgbClr val="FF0000"/>
                </a:solidFill>
              </a:rPr>
              <a:t>július 26. </a:t>
            </a:r>
            <a:r>
              <a:rPr lang="hu-HU" altLang="hu-HU" sz="3200" smtClean="0"/>
              <a:t>– vonalhúzás </a:t>
            </a:r>
          </a:p>
          <a:p>
            <a:pPr eaLnBrk="1" hangingPunct="1"/>
            <a:r>
              <a:rPr lang="hu-HU" altLang="hu-HU" sz="3200" smtClean="0">
                <a:solidFill>
                  <a:srgbClr val="FF0000"/>
                </a:solidFill>
              </a:rPr>
              <a:t>augusztus 20. </a:t>
            </a:r>
            <a:r>
              <a:rPr lang="hu-HU" altLang="hu-HU" sz="3200" smtClean="0"/>
              <a:t>- jogorvoslat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142287" cy="1431925"/>
          </a:xfrm>
        </p:spPr>
        <p:txBody>
          <a:bodyPr/>
          <a:lstStyle/>
          <a:p>
            <a:pPr eaLnBrk="1" hangingPunct="1"/>
            <a:r>
              <a:rPr lang="hu-HU" altLang="hu-HU" sz="3600" smtClean="0"/>
              <a:t>További információk: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16113"/>
            <a:ext cx="3889375" cy="3600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u-HU" altLang="hu-HU" sz="2400" b="1" smtClean="0"/>
              <a:t>Jelentkezési határidő: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 smtClean="0"/>
              <a:t>2016. február 15.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z="2400" smtClean="0"/>
          </a:p>
          <a:p>
            <a:pPr eaLnBrk="1" hangingPunct="1">
              <a:buFontTx/>
              <a:buChar char="-"/>
            </a:pPr>
            <a:endParaRPr lang="hu-HU" altLang="hu-HU" sz="2000" smtClean="0"/>
          </a:p>
          <a:p>
            <a:pPr eaLnBrk="1" hangingPunct="1">
              <a:buFont typeface="Wingdings" pitchFamily="2" charset="2"/>
              <a:buNone/>
            </a:pPr>
            <a:r>
              <a:rPr lang="hu-HU" altLang="hu-HU" sz="2700" smtClean="0"/>
              <a:t>www.felvi.hu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700" smtClean="0"/>
              <a:t>btk.unideb.hu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700" smtClean="0"/>
              <a:t>tanarkepzes.unideb.hu</a:t>
            </a:r>
          </a:p>
          <a:p>
            <a:pPr eaLnBrk="1" hangingPunct="1">
              <a:buFontTx/>
              <a:buChar char="-"/>
            </a:pPr>
            <a:endParaRPr lang="hu-HU" altLang="hu-HU" sz="2700" smtClean="0"/>
          </a:p>
          <a:p>
            <a:pPr eaLnBrk="1" hangingPunct="1">
              <a:buFont typeface="Wingdings" pitchFamily="2" charset="2"/>
              <a:buNone/>
            </a:pPr>
            <a:endParaRPr lang="hu-HU" altLang="hu-HU" sz="3600" smtClean="0"/>
          </a:p>
        </p:txBody>
      </p:sp>
      <p:pic>
        <p:nvPicPr>
          <p:cNvPr id="35844" name="Picture 9" descr="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2060575"/>
            <a:ext cx="3949700" cy="3267075"/>
          </a:xfrm>
          <a:noFill/>
        </p:spPr>
      </p:pic>
      <p:sp>
        <p:nvSpPr>
          <p:cNvPr id="6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B23CD-3AD2-4D47-9927-606D03097D96}" type="slidenum">
              <a:rPr lang="hu-HU"/>
              <a:pPr>
                <a:defRPr/>
              </a:pPr>
              <a:t>31</a:t>
            </a:fld>
            <a:endParaRPr lang="hu-HU"/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1066800" y="4292600"/>
            <a:ext cx="75438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hu-HU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hu-HU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sz="3200" dirty="0"/>
              <a:t>Köszönöm a figyelmüket!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66825"/>
          </a:xfrm>
        </p:spPr>
        <p:txBody>
          <a:bodyPr/>
          <a:lstStyle/>
          <a:p>
            <a:pPr eaLnBrk="1" hangingPunct="1"/>
            <a:r>
              <a:rPr lang="hu-HU" altLang="hu-HU" smtClean="0"/>
              <a:t>Bemeneti feltételek</a:t>
            </a:r>
          </a:p>
        </p:txBody>
      </p:sp>
      <p:graphicFrame>
        <p:nvGraphicFramePr>
          <p:cNvPr id="268338" name="Group 50"/>
          <p:cNvGraphicFramePr>
            <a:graphicFrameLocks noGrp="1"/>
          </p:cNvGraphicFramePr>
          <p:nvPr>
            <p:ph type="tbl" idx="1"/>
          </p:nvPr>
        </p:nvGraphicFramePr>
        <p:xfrm>
          <a:off x="539750" y="2205038"/>
          <a:ext cx="8064500" cy="3187700"/>
        </p:xfrm>
        <a:graphic>
          <a:graphicData uri="http://schemas.openxmlformats.org/drawingml/2006/table">
            <a:tbl>
              <a:tblPr/>
              <a:tblGrid>
                <a:gridCol w="268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Mesterszak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Teljes kreditértékű oklevél,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vagy: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Esztétika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Szabad bölcsészet – esztétika szakirány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Szabad bölcsészet – bármely más szaki. vagy 50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esztétika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középfokú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Filozófia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Szabad bölcsészet – filozófia szakirány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Szabad bölcsészet – bármely más szaki. vagy 50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filozófia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8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Finnugrisztika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Magyar - finn specializáció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szak finn specializációval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76C30-15E3-4940-8599-D915BA4366C1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052513"/>
          </a:xfrm>
        </p:spPr>
        <p:txBody>
          <a:bodyPr/>
          <a:lstStyle/>
          <a:p>
            <a:pPr eaLnBrk="1" hangingPunct="1"/>
            <a:r>
              <a:rPr lang="hu-HU" altLang="hu-HU" smtClean="0"/>
              <a:t>Bemeneti feltételek</a:t>
            </a:r>
          </a:p>
        </p:txBody>
      </p:sp>
      <p:graphicFrame>
        <p:nvGraphicFramePr>
          <p:cNvPr id="270387" name="Group 51"/>
          <p:cNvGraphicFramePr>
            <a:graphicFrameLocks noGrp="1"/>
          </p:cNvGraphicFramePr>
          <p:nvPr>
            <p:ph type="tbl" idx="1"/>
          </p:nvPr>
        </p:nvGraphicFramePr>
        <p:xfrm>
          <a:off x="714375" y="1571625"/>
          <a:ext cx="8064500" cy="4298954"/>
        </p:xfrm>
        <a:graphic>
          <a:graphicData uri="http://schemas.openxmlformats.org/drawingml/2006/table">
            <a:tbl>
              <a:tblPr/>
              <a:tblGrid>
                <a:gridCol w="268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Mesterszak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Teljes kreditértékű oklevél,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vagy: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Kommunikáció- és médiatudomány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Kommunikáció- és médiatudomány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alapszak + kommunikáció minor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Magyar nyelv és irodalom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Magyar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alapszak + magyar minor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Német nyelv, irodalom és kultúra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Germanisztika-német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alapszak + német minor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német felsőfokú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Néprajz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Néprajz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szak + néprajz minor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Neveléstudomány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Pedagógia, tanító, óvodapedagógus, gyógypedagógus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Andragógia, pszichológia,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szociálpedagógia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+ 15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B0124-5D85-45AA-B5EA-443FF3B613A0}" type="slidenum">
              <a:rPr lang="hu-HU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95388"/>
          </a:xfrm>
        </p:spPr>
        <p:txBody>
          <a:bodyPr/>
          <a:lstStyle/>
          <a:p>
            <a:pPr eaLnBrk="1" hangingPunct="1"/>
            <a:r>
              <a:rPr lang="hu-HU" altLang="hu-HU" smtClean="0"/>
              <a:t>Bemeneti feltételek</a:t>
            </a:r>
          </a:p>
        </p:txBody>
      </p:sp>
      <p:graphicFrame>
        <p:nvGraphicFramePr>
          <p:cNvPr id="272455" name="Group 71"/>
          <p:cNvGraphicFramePr>
            <a:graphicFrameLocks noGrp="1"/>
          </p:cNvGraphicFramePr>
          <p:nvPr>
            <p:ph type="tbl" idx="1"/>
          </p:nvPr>
        </p:nvGraphicFramePr>
        <p:xfrm>
          <a:off x="714375" y="1714500"/>
          <a:ext cx="8064500" cy="4510116"/>
        </p:xfrm>
        <a:graphic>
          <a:graphicData uri="http://schemas.openxmlformats.org/drawingml/2006/table">
            <a:tbl>
              <a:tblPr/>
              <a:tblGrid>
                <a:gridCol w="268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Mesterszak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Teljes kreditértékű oklevél,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vagy: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Pszichológia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Pszichológia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Szlavisztika (orosz)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Szlavisztika-orosz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Szlavisztika-lengyel + orosz középfokú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  <a:b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szak + orosz minor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középfokú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1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Szociológia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Szociológia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Történelem, politológia, szociális munka, kommunikáció + 20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szociológiai,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társ.tud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ism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Szociálpolitika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Szociális munka, szociálpedagógia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Szociológia, politológia + 30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kr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szoc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ism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Történelem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Történelem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szak + történelem minor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C4331-10A1-4446-92EF-C764754B056E}" type="slidenum">
              <a:rPr lang="hu-HU"/>
              <a:pPr>
                <a:defRPr/>
              </a:pPr>
              <a:t>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Bemeneti feltételek</a:t>
            </a:r>
          </a:p>
        </p:txBody>
      </p:sp>
      <p:graphicFrame>
        <p:nvGraphicFramePr>
          <p:cNvPr id="265259" name="Group 43"/>
          <p:cNvGraphicFramePr>
            <a:graphicFrameLocks noGrp="1"/>
          </p:cNvGraphicFramePr>
          <p:nvPr>
            <p:ph type="tbl" idx="1"/>
          </p:nvPr>
        </p:nvGraphicFramePr>
        <p:xfrm>
          <a:off x="900113" y="1981200"/>
          <a:ext cx="7710487" cy="2499192"/>
        </p:xfrm>
        <a:graphic>
          <a:graphicData uri="http://schemas.openxmlformats.org/drawingml/2006/table">
            <a:tbl>
              <a:tblPr/>
              <a:tblGrid>
                <a:gridCol w="256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Mesterszak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Teljes kreditértékű oklevél,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vagy: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Fordító és tolmács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Bármely szak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+ első idegen nyelvből felsőfokú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 + második idegen nyelvből középfokú C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nyelvv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. vagy a nyelvvizsgákkal egyenértékű dokumentum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619BE-135A-4DBF-9482-1E75D6129883}" type="slidenum">
              <a:rPr lang="hu-HU"/>
              <a:pPr>
                <a:defRPr/>
              </a:pPr>
              <a:t>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eaLnBrk="1" hangingPunct="1"/>
            <a:r>
              <a:rPr lang="hu-HU" altLang="hu-HU" sz="2600" smtClean="0"/>
              <a:t>A diszciplináris MA felvételi pontszámítása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785813" y="1857375"/>
            <a:ext cx="8178800" cy="4740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b="1" smtClean="0"/>
              <a:t>2016</a:t>
            </a:r>
            <a:r>
              <a:rPr lang="hu-HU" altLang="hu-HU" sz="1600" smtClean="0"/>
              <a:t>: SZÓBELI FELVÉTELI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	kivétel: </a:t>
            </a:r>
            <a:r>
              <a:rPr lang="hu-HU" altLang="hu-HU" sz="1600" smtClean="0">
                <a:solidFill>
                  <a:srgbClr val="FF0000"/>
                </a:solidFill>
              </a:rPr>
              <a:t>fordító és tolmács</a:t>
            </a:r>
            <a:r>
              <a:rPr lang="hu-HU" altLang="hu-HU" sz="1600" smtClean="0">
                <a:solidFill>
                  <a:schemeClr val="accent1"/>
                </a:solidFill>
              </a:rPr>
              <a:t> (írásbeli - fordítások)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altLang="hu-H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b="1" smtClean="0"/>
              <a:t>A pontszámítás:			       max. 100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felvételi vizsga: 			75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oklevél minősítése alapján: 		15 pont (minősítés x 3)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többletpont:				max. 10 pont</a:t>
            </a:r>
          </a:p>
          <a:p>
            <a:pPr eaLnBrk="1" hangingPunct="1">
              <a:lnSpc>
                <a:spcPct val="80000"/>
              </a:lnSpc>
            </a:pPr>
            <a:endParaRPr lang="hu-HU" altLang="hu-HU" sz="1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b="1" smtClean="0"/>
              <a:t>A többletpontok megoszlása </a:t>
            </a:r>
            <a:r>
              <a:rPr lang="hu-HU" altLang="hu-HU" sz="1600" smtClean="0"/>
              <a:t>(maximum 10 többletpont adható):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előnyben részesítés: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200" smtClean="0"/>
              <a:t>		fogyatékosság				2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200" smtClean="0"/>
              <a:t>		gyermekgondozás			1 pont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200" smtClean="0"/>
              <a:t>		hátrányos helyzet 			1 pont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20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2. nyelvvizsga: közép C:  2 pont, felső C: 3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3. nyelvvizsga : közép C:  3 pont, felső C: 5 pont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400" smtClean="0"/>
              <a:t>	    (fordító és tolmács szak esetén csak 3. nyelvvizsgára lehet többletpontot kapni)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— kiemelkedő tudományos teljesítmény:    5 pont 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200" smtClean="0"/>
              <a:t>		(OTDK helyezés, DETEP, publikáció, konferencia előadás)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1600" smtClean="0"/>
              <a:t>	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C329B-D4DA-4491-9F1C-99CD820AE170}" type="slidenum">
              <a:rPr lang="hu-HU"/>
              <a:pPr>
                <a:defRPr/>
              </a:pPr>
              <a:t>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>
          <a:xfrm>
            <a:off x="1258888" y="285750"/>
            <a:ext cx="7351712" cy="1571625"/>
          </a:xfrm>
        </p:spPr>
        <p:txBody>
          <a:bodyPr/>
          <a:lstStyle/>
          <a:p>
            <a:pPr eaLnBrk="1" hangingPunct="1"/>
            <a:r>
              <a:rPr lang="hu-HU" altLang="hu-HU" sz="3600" smtClean="0"/>
              <a:t>9 + 1 TANÁRI MA</a:t>
            </a:r>
            <a:br>
              <a:rPr lang="hu-HU" altLang="hu-HU" sz="3600" smtClean="0"/>
            </a:br>
            <a:r>
              <a:rPr lang="hu-HU" altLang="hu-HU" sz="1800" smtClean="0">
                <a:solidFill>
                  <a:schemeClr val="tx1"/>
                </a:solidFill>
              </a:rPr>
              <a:t>a Felvételi Tájékoztatóban: tanári [5 félév [angoltanár]]</a:t>
            </a:r>
            <a:br>
              <a:rPr lang="hu-HU" altLang="hu-HU" sz="1800" smtClean="0">
                <a:solidFill>
                  <a:schemeClr val="tx1"/>
                </a:solidFill>
              </a:rPr>
            </a:br>
            <a:r>
              <a:rPr lang="hu-HU" altLang="hu-HU" sz="2000" smtClean="0">
                <a:solidFill>
                  <a:srgbClr val="FF0000"/>
                </a:solidFill>
              </a:rPr>
              <a:t>2016. szeptemberben utoljára indul osztott tanárképzés</a:t>
            </a:r>
            <a:r>
              <a:rPr lang="hu-HU" altLang="hu-HU" sz="180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DCB07-8671-4017-AD96-3C887BB30CB6}" type="slidenum">
              <a:rPr lang="hu-HU"/>
              <a:pPr>
                <a:defRPr/>
              </a:pPr>
              <a:t>9</a:t>
            </a:fld>
            <a:endParaRPr lang="hu-HU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714375" y="2000250"/>
            <a:ext cx="817245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4400" lvl="1" indent="-457200">
              <a:lnSpc>
                <a:spcPct val="125000"/>
              </a:lnSpc>
              <a:defRPr/>
            </a:pPr>
            <a:r>
              <a:rPr lang="hu-HU" sz="1400" dirty="0"/>
              <a:t>Fontos: </a:t>
            </a:r>
          </a:p>
          <a:p>
            <a:pPr marL="914400" lvl="1" indent="-457200">
              <a:lnSpc>
                <a:spcPct val="125000"/>
              </a:lnSpc>
              <a:buFontTx/>
              <a:buChar char="•"/>
              <a:defRPr/>
            </a:pPr>
            <a:r>
              <a:rPr lang="hu-HU" sz="1400" dirty="0"/>
              <a:t>BA diplomával csak kétszakos tanárképzés, </a:t>
            </a:r>
            <a:r>
              <a:rPr lang="hu-HU" sz="1400" dirty="0" err="1"/>
              <a:t>DE-n</a:t>
            </a:r>
            <a:r>
              <a:rPr lang="hu-HU" sz="1400" dirty="0"/>
              <a:t> csak nappali tagozaton (5 félév)</a:t>
            </a:r>
          </a:p>
          <a:p>
            <a:pPr marL="914400" lvl="1" indent="-457200">
              <a:lnSpc>
                <a:spcPct val="125000"/>
              </a:lnSpc>
              <a:buFontTx/>
              <a:buChar char="•"/>
              <a:defRPr/>
            </a:pPr>
            <a:r>
              <a:rPr lang="hu-HU" sz="1400" dirty="0"/>
              <a:t>Egyszakos tanár: BA – DMA – TMA</a:t>
            </a:r>
          </a:p>
          <a:p>
            <a:pPr marL="914400" lvl="1" indent="-457200">
              <a:lnSpc>
                <a:spcPct val="125000"/>
              </a:lnSpc>
              <a:buFontTx/>
              <a:buChar char="•"/>
              <a:defRPr/>
            </a:pPr>
            <a:r>
              <a:rPr lang="hu-HU" sz="1400" dirty="0"/>
              <a:t>Nincs 50 kredit nélküli 2. tanári szak a </a:t>
            </a:r>
            <a:r>
              <a:rPr lang="hu-HU" sz="1400" dirty="0" err="1"/>
              <a:t>DE-n</a:t>
            </a:r>
            <a:r>
              <a:rPr lang="hu-HU" sz="1400" dirty="0"/>
              <a:t>, de lehet TTK, IK 2. tanárszak</a:t>
            </a:r>
          </a:p>
          <a:p>
            <a:pPr marL="914400" lvl="1" indent="-457200">
              <a:lnSpc>
                <a:spcPct val="125000"/>
              </a:lnSpc>
              <a:buFontTx/>
              <a:buChar char="•"/>
              <a:defRPr/>
            </a:pPr>
            <a:r>
              <a:rPr lang="hu-HU" sz="1400" dirty="0"/>
              <a:t>Választható osztott tanárszakok  a BTK-n: angoltanár, franciatanár, </a:t>
            </a:r>
            <a:r>
              <a:rPr lang="hu-HU" sz="1400" dirty="0">
                <a:solidFill>
                  <a:schemeClr val="accent1"/>
                </a:solidFill>
              </a:rPr>
              <a:t>hon- és </a:t>
            </a:r>
            <a:r>
              <a:rPr lang="hu-HU" sz="1400" dirty="0" err="1">
                <a:solidFill>
                  <a:schemeClr val="accent1"/>
                </a:solidFill>
              </a:rPr>
              <a:t>népismerettanár</a:t>
            </a:r>
            <a:r>
              <a:rPr lang="hu-HU" sz="1400" dirty="0">
                <a:solidFill>
                  <a:schemeClr val="accent1"/>
                </a:solidFill>
              </a:rPr>
              <a:t> (csak második tanárszak)</a:t>
            </a:r>
            <a:r>
              <a:rPr lang="hu-HU" sz="1400" dirty="0"/>
              <a:t>, latintanár, magyartanár, némettanár, orosztanár, pedagógiatanár, történelemtanár</a:t>
            </a:r>
          </a:p>
          <a:p>
            <a:pPr marL="914400" lvl="1" indent="-457200">
              <a:lnSpc>
                <a:spcPct val="125000"/>
              </a:lnSpc>
              <a:buFontTx/>
              <a:buChar char="•"/>
              <a:defRPr/>
            </a:pPr>
            <a:r>
              <a:rPr lang="hu-HU" sz="1400" dirty="0"/>
              <a:t>Jelentkezésen meg kell adni az alapszak szerinti tanárszakot és a minor szerinti tanárszakot is</a:t>
            </a:r>
          </a:p>
          <a:p>
            <a:pPr marL="914400" lvl="1" indent="-457200">
              <a:defRPr/>
            </a:pPr>
            <a:endParaRPr lang="hu-HU" sz="1400" dirty="0"/>
          </a:p>
          <a:p>
            <a:pPr marL="914400" lvl="1" indent="-457200">
              <a:lnSpc>
                <a:spcPct val="120000"/>
              </a:lnSpc>
              <a:defRPr/>
            </a:pPr>
            <a:r>
              <a:rPr lang="hu-HU" dirty="0">
                <a:solidFill>
                  <a:srgbClr val="FF0000"/>
                </a:solidFill>
              </a:rPr>
              <a:t>Belépési feltétel: </a:t>
            </a:r>
          </a:p>
          <a:p>
            <a:pPr marL="914400" lvl="1" indent="-457200">
              <a:lnSpc>
                <a:spcPct val="120000"/>
              </a:lnSpc>
              <a:defRPr/>
            </a:pPr>
            <a:r>
              <a:rPr lang="hu-HU" sz="1400" dirty="0"/>
              <a:t>– 1. szak (tanárszaknak megfelelő BA alapdiploma)</a:t>
            </a:r>
          </a:p>
          <a:p>
            <a:pPr marL="914400" lvl="1" indent="-457200">
              <a:lnSpc>
                <a:spcPct val="120000"/>
              </a:lnSpc>
              <a:defRPr/>
            </a:pPr>
            <a:r>
              <a:rPr lang="hu-HU" sz="1400" dirty="0"/>
              <a:t>– 2. szak 50 kreditje (ún. minor szak), </a:t>
            </a:r>
            <a:r>
              <a:rPr lang="hu-HU" sz="1400" dirty="0">
                <a:solidFill>
                  <a:schemeClr val="accent1"/>
                </a:solidFill>
              </a:rPr>
              <a:t>nyelvi minor esetén</a:t>
            </a:r>
            <a:r>
              <a:rPr lang="hu-HU" sz="1400" dirty="0"/>
              <a:t> további feltétel </a:t>
            </a:r>
            <a:r>
              <a:rPr lang="hu-HU" sz="1400" dirty="0">
                <a:solidFill>
                  <a:schemeClr val="accent1"/>
                </a:solidFill>
              </a:rPr>
              <a:t>a felsőfokú C típusú nyelvvizsga</a:t>
            </a:r>
            <a:r>
              <a:rPr lang="hu-HU" sz="1400" dirty="0"/>
              <a:t> megléte az adott nyelvből</a:t>
            </a:r>
          </a:p>
          <a:p>
            <a:pPr marL="914400" lvl="1" indent="-457200">
              <a:lnSpc>
                <a:spcPct val="120000"/>
              </a:lnSpc>
              <a:defRPr/>
            </a:pPr>
            <a:r>
              <a:rPr lang="hu-HU" sz="1400" dirty="0"/>
              <a:t>– 10 kredit pedagógiai-pszichológiai modul</a:t>
            </a:r>
          </a:p>
          <a:p>
            <a:pPr marL="914400" lvl="1" indent="-45720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hu-HU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1648</TotalTime>
  <Words>1239</Words>
  <Application>Microsoft Office PowerPoint</Application>
  <PresentationFormat>Diavetítés a képernyőre (4:3 oldalarány)</PresentationFormat>
  <Paragraphs>327</Paragraphs>
  <Slides>31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8" baseType="lpstr">
      <vt:lpstr>Calibri</vt:lpstr>
      <vt:lpstr>Constantia</vt:lpstr>
      <vt:lpstr>Tahoma</vt:lpstr>
      <vt:lpstr>Times New Roman</vt:lpstr>
      <vt:lpstr>Wingdings</vt:lpstr>
      <vt:lpstr>Wingdings 2</vt:lpstr>
      <vt:lpstr>Áramlás</vt:lpstr>
      <vt:lpstr>PowerPoint-bemutató</vt:lpstr>
      <vt:lpstr>A BTK szakstruktúrája - 2016</vt:lpstr>
      <vt:lpstr>Bemeneti feltételek</vt:lpstr>
      <vt:lpstr>Bemeneti feltételek</vt:lpstr>
      <vt:lpstr>Bemeneti feltételek</vt:lpstr>
      <vt:lpstr>Bemeneti feltételek</vt:lpstr>
      <vt:lpstr>Bemeneti feltételek</vt:lpstr>
      <vt:lpstr>A diszciplináris MA felvételi pontszámítása</vt:lpstr>
      <vt:lpstr>9 + 1 TANÁRI MA a Felvételi Tájékoztatóban: tanári [5 félév [angoltanár]] 2016. szeptemberben utoljára indul osztott tanárképzés!</vt:lpstr>
      <vt:lpstr>A tanári MA felvételi pontszámítása</vt:lpstr>
      <vt:lpstr>Felvételi időpontok</vt:lpstr>
      <vt:lpstr>Finanszírozás:  1. állami ösztöndíj (2012-től):</vt:lpstr>
      <vt:lpstr> 2. önköltség (2012-től)</vt:lpstr>
      <vt:lpstr>Információk elérhetősége </vt:lpstr>
      <vt:lpstr>Jelentkezés módja és határideje</vt:lpstr>
      <vt:lpstr>Eljárási díj</vt:lpstr>
      <vt:lpstr>Eljárási díj</vt:lpstr>
      <vt:lpstr>E-jelentkezés</vt:lpstr>
      <vt:lpstr>PowerPoint-bemutató</vt:lpstr>
      <vt:lpstr>E-jelentkezés</vt:lpstr>
      <vt:lpstr>PowerPoint-bemutató</vt:lpstr>
      <vt:lpstr>Jelentkezés kitöltése</vt:lpstr>
      <vt:lpstr>Jelentkezés kitöltése</vt:lpstr>
      <vt:lpstr>Mit kell csatolni a jelentkezéshez?</vt:lpstr>
      <vt:lpstr>Bemeneti feltételek (FFT!) </vt:lpstr>
      <vt:lpstr>Mikor érvényes a jelentkezés?</vt:lpstr>
      <vt:lpstr>A jelentkezési sorrend</vt:lpstr>
      <vt:lpstr>Nem vehető fel az, aki</vt:lpstr>
      <vt:lpstr>Leggyakoribb jelentkezési hibák</vt:lpstr>
      <vt:lpstr>Legfontosabb határidők</vt:lpstr>
      <vt:lpstr>További információk: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Debreceni Egyetem</dc:title>
  <dc:creator>.</dc:creator>
  <cp:lastModifiedBy>Fazekas Zoltán</cp:lastModifiedBy>
  <cp:revision>106</cp:revision>
  <dcterms:created xsi:type="dcterms:W3CDTF">2007-12-01T14:50:18Z</dcterms:created>
  <dcterms:modified xsi:type="dcterms:W3CDTF">2017-06-20T08:33:25Z</dcterms:modified>
</cp:coreProperties>
</file>