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6154C-9402-4015-A06F-0E80287D2B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522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EB005-14DE-413E-9BF6-4B5913667DE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816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877F1-5496-466D-B97F-B6CADAC7DC1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114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CE12F-0E5D-4CDC-807B-1882CDC44BB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344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EE95C-A57A-4067-8822-DC8E2B5A742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913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E1167-DFDC-4FFD-9B3F-7730236B4E2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941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A3134-6FD1-4E2E-91F6-810D914D1D4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40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76BC2-D868-4A41-93F2-EAA2AB3284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12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6F1C4-8824-447C-80AA-E418D0D44D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314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4F4A6-B6B9-4CA2-9BEB-73C6C32CEED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92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A78AC-0FEA-4BEC-890F-3FBAEB5B7F5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89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157843-0BA3-483B-A444-349F53BC702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Tanári mesterszakok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005263"/>
            <a:ext cx="6032500" cy="2519362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2016. Felvételi eljárás</a:t>
            </a:r>
          </a:p>
          <a:p>
            <a:pPr eaLnBrk="1" hangingPunct="1">
              <a:defRPr/>
            </a:pPr>
            <a:endParaRPr lang="hu-HU" dirty="0" smtClean="0"/>
          </a:p>
          <a:p>
            <a:pPr eaLnBrk="1" hangingPunct="1">
              <a:defRPr/>
            </a:pPr>
            <a:endParaRPr lang="hu-HU" dirty="0" smtClean="0"/>
          </a:p>
          <a:p>
            <a:pPr eaLnBrk="1" hangingPunct="1">
              <a:defRPr/>
            </a:pPr>
            <a:endParaRPr lang="hu-HU" sz="1400" dirty="0" smtClean="0"/>
          </a:p>
          <a:p>
            <a:pPr algn="l" eaLnBrk="1" hangingPunct="1">
              <a:defRPr/>
            </a:pPr>
            <a:r>
              <a:rPr lang="hu-HU" sz="1600" dirty="0" smtClean="0"/>
              <a:t>Bartáné </a:t>
            </a:r>
            <a:r>
              <a:rPr lang="hu-HU" sz="1600" dirty="0" err="1" smtClean="0"/>
              <a:t>Kustár</a:t>
            </a:r>
            <a:r>
              <a:rPr lang="hu-HU" sz="1600" dirty="0" smtClean="0"/>
              <a:t> Katalin</a:t>
            </a:r>
          </a:p>
          <a:p>
            <a:pPr algn="l" eaLnBrk="1" hangingPunct="1">
              <a:defRPr/>
            </a:pPr>
            <a:r>
              <a:rPr lang="hu-HU" sz="1600" dirty="0" smtClean="0"/>
              <a:t>tanulmányi osztályvezető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Felvételi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mtClean="0">
                <a:solidFill>
                  <a:schemeClr val="tx2"/>
                </a:solidFill>
              </a:rPr>
              <a:t>2016.</a:t>
            </a:r>
            <a:r>
              <a:rPr lang="hu-HU" altLang="hu-HU" smtClean="0"/>
              <a:t> </a:t>
            </a:r>
            <a:r>
              <a:rPr lang="hu-HU" altLang="hu-HU" smtClean="0">
                <a:solidFill>
                  <a:schemeClr val="tx2"/>
                </a:solidFill>
              </a:rPr>
              <a:t>június 20-24.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pontszámítás: 2 x 100 pont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b="1" smtClean="0"/>
              <a:t>1. tanári szak vizsga: 30 pont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b="1" smtClean="0"/>
              <a:t>2. tanári szak vizsga: 30 pont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mtClean="0"/>
              <a:t>ped-pszich. vizsga: 30 pont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mtClean="0"/>
              <a:t>diploma minősítés: 30 pont (érték x 6)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mtClean="0"/>
              <a:t>többletpontok: 10 pont</a:t>
            </a:r>
          </a:p>
          <a:p>
            <a:pPr eaLnBrk="1" hangingPunct="1">
              <a:lnSpc>
                <a:spcPct val="90000"/>
              </a:lnSpc>
            </a:pPr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Kreditek a mesterszakon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altLang="hu-HU" smtClean="0"/>
              <a:t>Összegyűjtendő kreditek száma: 150 </a:t>
            </a:r>
          </a:p>
          <a:p>
            <a:pPr eaLnBrk="1" hangingPunct="1"/>
            <a:r>
              <a:rPr lang="hu-HU" altLang="hu-HU" smtClean="0"/>
              <a:t>1. tanárszak: 30 kredit</a:t>
            </a:r>
          </a:p>
          <a:p>
            <a:pPr eaLnBrk="1" hangingPunct="1"/>
            <a:r>
              <a:rPr lang="hu-HU" altLang="hu-HU" smtClean="0"/>
              <a:t>2. tanárszak: 50 kredit</a:t>
            </a:r>
          </a:p>
          <a:p>
            <a:pPr eaLnBrk="1" hangingPunct="1"/>
            <a:r>
              <a:rPr lang="hu-HU" altLang="hu-HU" smtClean="0"/>
              <a:t>ped-pszich.: 40 kredit </a:t>
            </a:r>
          </a:p>
          <a:p>
            <a:pPr eaLnBrk="1" hangingPunct="1"/>
            <a:r>
              <a:rPr lang="hu-HU" altLang="hu-HU" smtClean="0"/>
              <a:t>összefüggő szakmai gyakorlat: 30 kr.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hu-HU" altLang="hu-HU" smtClean="0"/>
          </a:p>
          <a:p>
            <a:pPr eaLnBrk="1" hangingPunct="1">
              <a:buFontTx/>
              <a:buNone/>
            </a:pPr>
            <a:endParaRPr lang="hu-HU" altLang="hu-HU" smtClean="0"/>
          </a:p>
          <a:p>
            <a:pPr algn="ctr" eaLnBrk="1" hangingPunct="1">
              <a:buFontTx/>
              <a:buNone/>
            </a:pPr>
            <a:endParaRPr lang="hu-HU" altLang="hu-HU" smtClean="0"/>
          </a:p>
          <a:p>
            <a:pPr algn="ctr" eaLnBrk="1" hangingPunct="1">
              <a:buFontTx/>
              <a:buNone/>
            </a:pPr>
            <a:r>
              <a:rPr lang="hu-HU" altLang="hu-HU" smtClean="0"/>
              <a:t>Köszönöm a figyelmet!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Hogyan lehetek tanár?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18450" cy="3657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hu-HU" altLang="hu-HU" smtClean="0"/>
              <a:t>2 lehetséges út van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hu-HU" altLang="hu-HU" smtClean="0"/>
              <a:t>Kétszakos (rövidebb): BA-n belül minor szakot végez, és kétszakos tanári mesterszakra jelentkezik 		5 félév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hu-HU" altLang="hu-HU" smtClean="0"/>
              <a:t>Egyszakos (hosszabb): BA után diszciplináris MA, azután tanári MA 	     4 + 3 félév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156325" y="3500438"/>
            <a:ext cx="792163" cy="144462"/>
          </a:xfrm>
          <a:prstGeom prst="rightArrow">
            <a:avLst>
              <a:gd name="adj1" fmla="val 50000"/>
              <a:gd name="adj2" fmla="val 137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7812088" y="4437063"/>
            <a:ext cx="863600" cy="144462"/>
          </a:xfrm>
          <a:prstGeom prst="rightArrow">
            <a:avLst>
              <a:gd name="adj1" fmla="val 50000"/>
              <a:gd name="adj2" fmla="val 149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Kétszakos tanár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BA után a közvetlenül  végezhető, bemeneti feltételei:</a:t>
            </a:r>
          </a:p>
          <a:p>
            <a:pPr lvl="1" eaLnBrk="1" hangingPunct="1"/>
            <a:r>
              <a:rPr lang="hu-HU" altLang="hu-HU" smtClean="0"/>
              <a:t>Első szak: a BA diploma szakja</a:t>
            </a:r>
          </a:p>
          <a:p>
            <a:pPr lvl="1" eaLnBrk="1" hangingPunct="1"/>
            <a:r>
              <a:rPr lang="hu-HU" altLang="hu-HU" smtClean="0"/>
              <a:t>Második szak: a minor (záradék)</a:t>
            </a:r>
          </a:p>
          <a:p>
            <a:pPr lvl="1" eaLnBrk="1" hangingPunct="1"/>
            <a:r>
              <a:rPr lang="hu-HU" altLang="hu-HU" smtClean="0"/>
              <a:t>10 kredit pedagógia-pszichológia modul</a:t>
            </a:r>
          </a:p>
          <a:p>
            <a:pPr lvl="1" eaLnBrk="1" hangingPunct="1"/>
            <a:r>
              <a:rPr lang="hu-HU" altLang="hu-HU" smtClean="0"/>
              <a:t>Nyelvi minor esetén az adott nyelvből felsőfokú C típusú nyelvvizsga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Jelentkezéskor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6. pontba kell beírni az alapszak szakjának megfelelő tanári szakot (= első tanári szak)</a:t>
            </a:r>
          </a:p>
          <a:p>
            <a:pPr eaLnBrk="1" hangingPunct="1"/>
            <a:r>
              <a:rPr lang="hu-HU" altLang="hu-HU" smtClean="0"/>
              <a:t>6/A pontba a minor szaknak megfelelő tanári szakot (= második tanári szak)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Példa: magyar alapszak – történelem minor:</a:t>
            </a:r>
          </a:p>
          <a:p>
            <a:pPr lvl="1" eaLnBrk="1" hangingPunct="1"/>
            <a:r>
              <a:rPr lang="hu-HU" altLang="hu-HU" smtClean="0"/>
              <a:t>6. pont: tanár-magyartanár</a:t>
            </a:r>
          </a:p>
          <a:p>
            <a:pPr lvl="1" eaLnBrk="1" hangingPunct="1"/>
            <a:r>
              <a:rPr lang="hu-HU" altLang="hu-HU" smtClean="0"/>
              <a:t>6/A pont: tanár-történelemtanár</a:t>
            </a:r>
          </a:p>
          <a:p>
            <a:pPr eaLnBrk="1" hangingPunct="1"/>
            <a:r>
              <a:rPr lang="hu-HU" altLang="hu-HU" smtClean="0"/>
              <a:t>Kétszakos tanárképzést csak nappali tagozaton hirdet a kar, MNA, MNK jelölést használják!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BTK választható mesterszakjai: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844675"/>
            <a:ext cx="7054850" cy="41925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hu-HU" altLang="hu-HU" sz="2400" smtClean="0"/>
              <a:t>tanár-angoltanár (1. és 2.)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hu-HU" altLang="hu-HU" sz="2400" smtClean="0"/>
              <a:t>tanár-franciatanár (1. és 2.)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hu-HU" altLang="hu-HU" sz="2400" b="1" smtClean="0"/>
              <a:t>tanár-hon- és népismerettanár</a:t>
            </a:r>
            <a:r>
              <a:rPr lang="hu-HU" altLang="hu-HU" sz="2400" smtClean="0"/>
              <a:t> (csak 2.)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hu-HU" altLang="hu-HU" sz="2400" smtClean="0"/>
              <a:t>tanár-latintanár (1. és 2.)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hu-HU" altLang="hu-HU" sz="2400" smtClean="0"/>
              <a:t>tanár-lengyeltanár (1. és 2.)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hu-HU" altLang="hu-HU" sz="2400" smtClean="0"/>
              <a:t>tanár-magyartanár (1. és 2.)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hu-HU" altLang="hu-HU" sz="2400" smtClean="0"/>
              <a:t>tanár-némettanár (1. és 2.)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hu-HU" altLang="hu-HU" sz="2400" smtClean="0"/>
              <a:t>tanár-orosztanár (1. és 2.)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hu-HU" altLang="hu-HU" sz="2400" smtClean="0"/>
              <a:t>tanár-pedagógiatanár (1. és 2.)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hu-HU" altLang="hu-HU" sz="2400" smtClean="0"/>
              <a:t>tanár-történelemtanár (1. és 2.)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hu-HU" altLang="hu-H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TTK, IK kínálta tanárszakok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2428875"/>
            <a:ext cx="7696200" cy="32146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tanár-biológiatanár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tanár-matematikatanár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tanár-fizikatanár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tanár-kémiatanár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tanár-földrajztanár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tanár-informatikatanár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b="1" smtClean="0"/>
              <a:t>tanár-könyvtárpedagógia tanár </a:t>
            </a:r>
            <a:r>
              <a:rPr lang="hu-HU" altLang="hu-HU" sz="2400" smtClean="0"/>
              <a:t>(csak 2.)</a:t>
            </a:r>
            <a:endParaRPr lang="hu-HU" altLang="hu-HU" sz="2400" b="1" smtClean="0"/>
          </a:p>
          <a:p>
            <a:pPr eaLnBrk="1" hangingPunct="1">
              <a:lnSpc>
                <a:spcPct val="80000"/>
              </a:lnSpc>
            </a:pPr>
            <a:endParaRPr lang="hu-HU" altLang="hu-HU" sz="2400" smtClean="0"/>
          </a:p>
          <a:p>
            <a:pPr eaLnBrk="1" hangingPunct="1">
              <a:lnSpc>
                <a:spcPct val="80000"/>
              </a:lnSpc>
            </a:pPr>
            <a:endParaRPr lang="hu-HU" altLang="hu-H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Két kart érintő tanárszak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 BA diploma (= első tanárszak) szakjának karhoz tartozása dönt</a:t>
            </a:r>
          </a:p>
          <a:p>
            <a:pPr eaLnBrk="1" hangingPunct="1">
              <a:buFontTx/>
              <a:buNone/>
            </a:pPr>
            <a:r>
              <a:rPr lang="hu-HU" altLang="hu-HU" smtClean="0"/>
              <a:t>	Pl: Magyar alapszakos bölcsész, földrajz minorral BTK-s hallgató lesz, földrajz alapszakos magyar minorral TTK-s hallgató lesz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Egyszakos tanár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39766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mtClean="0"/>
              <a:t>BA és diszciplináris MA után egyszakos tanár képzés csak levelező tagozaton van a DE-n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Jelzése a szakok között: [2 vagy 3 félév]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mtClean="0"/>
              <a:t>	pl.: tanári [2 félév [angoltanár]]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mtClean="0"/>
              <a:t>A felvételi adatlap 6. pontjába kell beírni.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sírkréták">
  <a:themeElements>
    <a:clrScheme name="Zsírkréták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Zsírkréták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sírkréták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sírkréták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sírkréták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sírkréták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sírkréták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sírkréták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sírkréták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sírkréták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75</TotalTime>
  <Words>352</Words>
  <Application>Microsoft Office PowerPoint</Application>
  <PresentationFormat>Diavetítés a képernyőre (4:3 oldalarány)</PresentationFormat>
  <Paragraphs>69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4" baseType="lpstr">
      <vt:lpstr>Comic Sans MS</vt:lpstr>
      <vt:lpstr>Zsírkréták</vt:lpstr>
      <vt:lpstr>Tanári mesterszakok</vt:lpstr>
      <vt:lpstr>Hogyan lehetek tanár?</vt:lpstr>
      <vt:lpstr>Kétszakos tanár</vt:lpstr>
      <vt:lpstr>Jelentkezéskor</vt:lpstr>
      <vt:lpstr>PowerPoint-bemutató</vt:lpstr>
      <vt:lpstr>BTK választható mesterszakjai:</vt:lpstr>
      <vt:lpstr>TTK, IK kínálta tanárszakok</vt:lpstr>
      <vt:lpstr>Két kart érintő tanárszak</vt:lpstr>
      <vt:lpstr>Egyszakos tanár</vt:lpstr>
      <vt:lpstr>Felvételi</vt:lpstr>
      <vt:lpstr>Kreditek a mesterszakon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Tanári mesterszakok</dc:title>
  <dc:creator>Robert</dc:creator>
  <cp:lastModifiedBy>Fazekas Zoltán</cp:lastModifiedBy>
  <cp:revision>11</cp:revision>
  <dcterms:created xsi:type="dcterms:W3CDTF">2011-02-08T16:38:17Z</dcterms:created>
  <dcterms:modified xsi:type="dcterms:W3CDTF">2017-06-20T08:33:49Z</dcterms:modified>
</cp:coreProperties>
</file>