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4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2" r:id="rId3"/>
    <p:sldId id="338" r:id="rId4"/>
    <p:sldId id="337" r:id="rId5"/>
    <p:sldId id="321" r:id="rId6"/>
    <p:sldId id="323" r:id="rId7"/>
    <p:sldId id="325" r:id="rId8"/>
    <p:sldId id="326" r:id="rId9"/>
    <p:sldId id="329" r:id="rId10"/>
    <p:sldId id="330" r:id="rId11"/>
    <p:sldId id="331" r:id="rId12"/>
    <p:sldId id="332" r:id="rId13"/>
    <p:sldId id="324" r:id="rId14"/>
    <p:sldId id="327" r:id="rId15"/>
    <p:sldId id="328" r:id="rId16"/>
    <p:sldId id="333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35" r:id="rId25"/>
    <p:sldId id="295" r:id="rId2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69" d="100"/>
          <a:sy n="69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 altLang="hu-HU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 altLang="hu-HU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 altLang="hu-HU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DA5593-AAC1-4D5E-B597-3355A8892170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2263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6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226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1F489601-E242-4F27-BA76-0D6F542E0FB6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65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9865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9866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9866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9866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9866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19866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9866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7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7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1986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  <p:sp>
        <p:nvSpPr>
          <p:cNvPr id="1986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19867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19867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19867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E47A86E-92A2-4F91-81F0-FC19520252BF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A99E7-F192-4C2A-9AF3-4827BEDC8E5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235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7CE12-78DA-4BF8-AD0C-1CDE85CAF50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5585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Online kép helye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3536920-EB41-41B8-B8B1-E7336FEB784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9009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4E1E7-C700-4CCB-8036-5F734331DE5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1899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7B526-0595-48CF-B481-ED1535C3645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6298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4E606-B1AB-4503-9049-70D83A64D45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4521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F85DA-7170-449C-89D6-B1BF6C35BCA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6517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C3BDE-8878-4CF7-8BA3-D9C8CD47734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528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0A5EB-92C3-4A43-961C-87C3A24C3F8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21972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FAE5C-54DB-4B48-A8BB-0D466F6782D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7591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4515E-DA5E-4E47-B3E4-697B4648F92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6005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63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9763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9763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19763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9763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3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1976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976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976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1976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u-HU" altLang="hu-HU"/>
          </a:p>
        </p:txBody>
      </p:sp>
      <p:sp>
        <p:nvSpPr>
          <p:cNvPr id="1976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2F8A6A5-CB33-4A74-A317-0ED83C907B9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elvi.hu-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2193-A309-4139-8B4C-29324873AC5C}" type="slidenum">
              <a:rPr lang="hu-HU" altLang="hu-HU"/>
              <a:pPr/>
              <a:t>1</a:t>
            </a:fld>
            <a:endParaRPr lang="hu-HU" altLang="hu-H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695700" cy="46878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hu-HU" altLang="hu-HU" sz="4400"/>
          </a:p>
          <a:p>
            <a:pPr>
              <a:lnSpc>
                <a:spcPct val="90000"/>
              </a:lnSpc>
            </a:pPr>
            <a:endParaRPr lang="hu-HU" altLang="hu-HU" sz="36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36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000"/>
              <a:t>2014. január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000"/>
              <a:t>Bartáné Kustár Katalin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800"/>
              <a:t>DE-BTK tanulmányi osztályvezető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00113" y="1125538"/>
            <a:ext cx="67945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hu-HU" altLang="hu-H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A 2014-es felvételi eljárásról</a:t>
            </a:r>
          </a:p>
        </p:txBody>
      </p:sp>
      <p:pic>
        <p:nvPicPr>
          <p:cNvPr id="2059" name="Picture 11" descr="MCj02151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060575"/>
            <a:ext cx="3743325" cy="366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B6A9-1D09-4273-A764-5DDB539D0E65}" type="slidenum">
              <a:rPr lang="hu-HU" altLang="hu-HU"/>
              <a:pPr/>
              <a:t>10</a:t>
            </a:fld>
            <a:endParaRPr lang="hu-HU" altLang="hu-HU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911975" cy="1431925"/>
          </a:xfrm>
        </p:spPr>
        <p:txBody>
          <a:bodyPr/>
          <a:lstStyle/>
          <a:p>
            <a:r>
              <a:rPr lang="hu-HU" altLang="hu-HU" sz="4000"/>
              <a:t>Jelentkezési lap kitöltése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424863" cy="4543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/>
              <a:t>Személyes adatok, elérhetőségek (lakcím, telefon, e-mail)</a:t>
            </a:r>
          </a:p>
          <a:p>
            <a:pPr>
              <a:lnSpc>
                <a:spcPct val="90000"/>
              </a:lnSpc>
            </a:pPr>
            <a:r>
              <a:rPr lang="hu-HU" altLang="hu-HU"/>
              <a:t>Jelentkezési helyek a kért elbírált sorrendben </a:t>
            </a:r>
            <a:r>
              <a:rPr lang="hu-HU" altLang="hu-HU" sz="2400"/>
              <a:t>(intézmény, kar betűkódja, szak - nyelveknél szakirány is, képzési szint, munkarend, finanszírozási forma)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/>
              <a:t>	</a:t>
            </a:r>
            <a:r>
              <a:rPr lang="hu-HU" altLang="hu-HU" sz="2800">
                <a:solidFill>
                  <a:schemeClr val="accent1"/>
                </a:solidFill>
              </a:rPr>
              <a:t>Pl: DE-BTK romanisztika-francia ANA</a:t>
            </a:r>
          </a:p>
          <a:p>
            <a:pPr>
              <a:lnSpc>
                <a:spcPct val="90000"/>
              </a:lnSpc>
            </a:pPr>
            <a:r>
              <a:rPr lang="hu-HU" altLang="hu-HU"/>
              <a:t>Tanulmányokra vonatkozó adatok</a:t>
            </a:r>
          </a:p>
          <a:p>
            <a:pPr>
              <a:lnSpc>
                <a:spcPct val="90000"/>
              </a:lnSpc>
            </a:pPr>
            <a:r>
              <a:rPr lang="hu-HU" altLang="hu-HU"/>
              <a:t>Többletpontokra vonatkozó adatok</a:t>
            </a:r>
          </a:p>
        </p:txBody>
      </p:sp>
      <p:pic>
        <p:nvPicPr>
          <p:cNvPr id="281605" name="Picture 5" descr="MCj029556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471613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BDE1-C393-4210-9EA2-0E0F915E1B7C}" type="slidenum">
              <a:rPr lang="hu-HU" altLang="hu-HU"/>
              <a:pPr/>
              <a:t>11</a:t>
            </a:fld>
            <a:endParaRPr lang="hu-HU" altLang="hu-H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E-jelentkezés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604250" cy="4616450"/>
          </a:xfrm>
        </p:spPr>
        <p:txBody>
          <a:bodyPr/>
          <a:lstStyle/>
          <a:p>
            <a:r>
              <a:rPr lang="hu-HU" altLang="hu-HU" sz="2800">
                <a:hlinkClick r:id="rId2"/>
              </a:rPr>
              <a:t>www.felvi.hu</a:t>
            </a:r>
            <a:r>
              <a:rPr lang="hu-HU" altLang="hu-HU" sz="2800"/>
              <a:t> – regisztráció </a:t>
            </a:r>
          </a:p>
          <a:p>
            <a:pPr lvl="1"/>
            <a:r>
              <a:rPr lang="hu-HU" altLang="hu-HU" sz="2400"/>
              <a:t>felhasználói név (azonosító)</a:t>
            </a:r>
          </a:p>
          <a:p>
            <a:pPr lvl="1"/>
            <a:r>
              <a:rPr lang="hu-HU" altLang="hu-HU" sz="2400"/>
              <a:t>jelszó</a:t>
            </a:r>
          </a:p>
          <a:p>
            <a:pPr lvl="1"/>
            <a:r>
              <a:rPr lang="hu-HU" altLang="hu-HU" sz="2400"/>
              <a:t>e-mail cím</a:t>
            </a:r>
          </a:p>
          <a:p>
            <a:r>
              <a:rPr lang="hu-HU" altLang="hu-HU" sz="2800" i="1"/>
              <a:t>Az én felvim </a:t>
            </a:r>
            <a:r>
              <a:rPr lang="hu-HU" altLang="hu-HU" sz="2800"/>
              <a:t>menüsorban található az E-felvételi – el kell fogadni a továbblépéshez a felhasználási feltételeket</a:t>
            </a:r>
          </a:p>
          <a:p>
            <a:r>
              <a:rPr lang="hu-HU" altLang="hu-HU" sz="2800">
                <a:solidFill>
                  <a:schemeClr val="accent1"/>
                </a:solidFill>
              </a:rPr>
              <a:t>Egyedi biztonsági kód </a:t>
            </a:r>
            <a:r>
              <a:rPr lang="hu-HU" altLang="hu-HU" sz="2800"/>
              <a:t>– a</a:t>
            </a:r>
            <a:r>
              <a:rPr lang="hu-HU" altLang="hu-HU" sz="2800">
                <a:solidFill>
                  <a:schemeClr val="accent1"/>
                </a:solidFill>
              </a:rPr>
              <a:t> </a:t>
            </a:r>
            <a:r>
              <a:rPr lang="hu-HU" altLang="hu-HU" sz="2800"/>
              <a:t>rendszer automatikusan küldi, a további belépésekhez kell!</a:t>
            </a:r>
          </a:p>
        </p:txBody>
      </p:sp>
      <p:pic>
        <p:nvPicPr>
          <p:cNvPr id="282628" name="Picture 4" descr="MCj043699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66950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D30A-C69A-4192-8EDF-276ED9B6F13C}" type="slidenum">
              <a:rPr lang="hu-HU" altLang="hu-HU"/>
              <a:pPr/>
              <a:t>12</a:t>
            </a:fld>
            <a:endParaRPr lang="hu-HU" altLang="hu-HU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E-jelentkezés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353425" cy="5084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/>
              <a:t>Dokumentum csatolás: elektronikusan, vagy postai úton is lehet (felvételi azonosító!)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400"/>
          </a:p>
          <a:p>
            <a:pPr>
              <a:lnSpc>
                <a:spcPct val="90000"/>
              </a:lnSpc>
            </a:pPr>
            <a:r>
              <a:rPr lang="hu-HU" altLang="hu-HU" sz="2400"/>
              <a:t>Eljárási díj határideje: </a:t>
            </a:r>
            <a:r>
              <a:rPr lang="hu-HU" altLang="hu-HU" sz="2800">
                <a:solidFill>
                  <a:schemeClr val="accent1"/>
                </a:solidFill>
              </a:rPr>
              <a:t>február 15., </a:t>
            </a:r>
            <a:r>
              <a:rPr lang="hu-HU" altLang="hu-HU" sz="2400"/>
              <a:t>módjai: csak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átutalás vagy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bankkártyás fizetés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hu-HU" altLang="hu-HU" sz="2400"/>
          </a:p>
          <a:p>
            <a:pPr>
              <a:lnSpc>
                <a:spcPct val="90000"/>
              </a:lnSpc>
            </a:pPr>
            <a:r>
              <a:rPr lang="hu-HU" altLang="hu-HU" sz="2400">
                <a:solidFill>
                  <a:schemeClr val="accent1"/>
                </a:solidFill>
              </a:rPr>
              <a:t>Hitelesíteni kell</a:t>
            </a:r>
            <a:r>
              <a:rPr lang="hu-HU" altLang="hu-HU" sz="2400"/>
              <a:t>, anélkül érvénytelen!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Ügyfélkapu regisztrációval (okmányirodákban, de! ideiglenes regisztráció nem elég)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Hitelesítő adatlap (nyomtatvány kinyomtatás, aláírása, postázása) -  határidő: </a:t>
            </a:r>
            <a:r>
              <a:rPr lang="hu-HU" altLang="hu-HU" sz="2400">
                <a:solidFill>
                  <a:schemeClr val="accent1"/>
                </a:solidFill>
              </a:rPr>
              <a:t>2014. február 23.</a:t>
            </a:r>
          </a:p>
        </p:txBody>
      </p:sp>
      <p:pic>
        <p:nvPicPr>
          <p:cNvPr id="283652" name="Picture 4" descr="MCj04369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66950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B5B9-2E00-4DFA-ABDD-5DF9B59A7DDF}" type="slidenum">
              <a:rPr lang="hu-HU" altLang="hu-HU"/>
              <a:pPr/>
              <a:t>13</a:t>
            </a:fld>
            <a:endParaRPr lang="hu-HU" altLang="hu-HU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Mit kell csatolni a jelentkezéshez?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604250" cy="4752975"/>
          </a:xfrm>
        </p:spPr>
        <p:txBody>
          <a:bodyPr/>
          <a:lstStyle/>
          <a:p>
            <a:r>
              <a:rPr lang="hu-HU" altLang="hu-HU" sz="2800"/>
              <a:t>A már rendelkezésre álló és pontszámítás alapjául szolgáló dokumentum </a:t>
            </a:r>
            <a:r>
              <a:rPr lang="hu-HU" altLang="hu-HU" sz="2800">
                <a:solidFill>
                  <a:schemeClr val="accent1"/>
                </a:solidFill>
              </a:rPr>
              <a:t>másolatát</a:t>
            </a:r>
            <a:r>
              <a:rPr lang="hu-HU" altLang="hu-HU" sz="2800"/>
              <a:t> (pl. nyelvvizsga-bizonyítvány).</a:t>
            </a:r>
          </a:p>
          <a:p>
            <a:r>
              <a:rPr lang="hu-HU" altLang="hu-HU" sz="2800"/>
              <a:t>Ha nem rendelkezik még az előírt dokumentummal</a:t>
            </a:r>
          </a:p>
          <a:p>
            <a:pPr lvl="1">
              <a:buFontTx/>
              <a:buNone/>
            </a:pPr>
            <a:r>
              <a:rPr lang="hu-HU" altLang="hu-HU" sz="2400"/>
              <a:t>a végső dokumentum pótlás határideje: </a:t>
            </a:r>
          </a:p>
          <a:p>
            <a:pPr lvl="1">
              <a:buFontTx/>
              <a:buNone/>
            </a:pPr>
            <a:r>
              <a:rPr lang="hu-HU" altLang="hu-HU">
                <a:solidFill>
                  <a:srgbClr val="FF0000"/>
                </a:solidFill>
              </a:rPr>
              <a:t>				2014. július 10.</a:t>
            </a:r>
            <a:r>
              <a:rPr lang="hu-HU" altLang="hu-HU" sz="2400">
                <a:solidFill>
                  <a:schemeClr val="accent1"/>
                </a:solidFill>
              </a:rPr>
              <a:t> </a:t>
            </a:r>
          </a:p>
          <a:p>
            <a:r>
              <a:rPr lang="hu-HU" altLang="hu-HU" sz="2800"/>
              <a:t>Dokumentummásolatokat csak egy példányban!</a:t>
            </a:r>
          </a:p>
          <a:p>
            <a:r>
              <a:rPr lang="hu-HU" altLang="hu-HU" sz="2800"/>
              <a:t>Később küldött másolaton a felvételi azonosító legyen rajta!</a:t>
            </a:r>
          </a:p>
        </p:txBody>
      </p:sp>
      <p:pic>
        <p:nvPicPr>
          <p:cNvPr id="274437" name="Picture 5" descr="MCj043260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88913"/>
            <a:ext cx="1728788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0E90-7CA6-4ACB-BE22-52C4D0E99F46}" type="slidenum">
              <a:rPr lang="hu-HU" altLang="hu-HU"/>
              <a:pPr/>
              <a:t>14</a:t>
            </a:fld>
            <a:endParaRPr lang="hu-HU" altLang="hu-HU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Mikor érvényes a jelentkezés?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604250" cy="5013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/>
              <a:t>Ha a jelentkező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a</a:t>
            </a:r>
            <a:r>
              <a:rPr lang="hu-HU" altLang="hu-HU" sz="2800">
                <a:solidFill>
                  <a:schemeClr val="accent1"/>
                </a:solidFill>
              </a:rPr>
              <a:t> megfelelő</a:t>
            </a:r>
            <a:r>
              <a:rPr lang="hu-HU" altLang="hu-HU" sz="2800"/>
              <a:t> jelentkezési lapon, elektronikus felületen nyújtotta be a jelentkezését,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megadta a kötelezően megjelölt adatokat,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legalább egy jelentkezési helyet megjelölt, 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a jelentkezési lapot </a:t>
            </a:r>
            <a:r>
              <a:rPr lang="hu-HU" altLang="hu-HU" sz="2800">
                <a:solidFill>
                  <a:schemeClr val="accent1"/>
                </a:solidFill>
              </a:rPr>
              <a:t>aláírta</a:t>
            </a:r>
            <a:r>
              <a:rPr lang="hu-HU" altLang="hu-HU" sz="2800"/>
              <a:t>, E-felvételinél hitelesítette a jelentkezését (ügyfélkapu vagy hitelesítő adatlap beküldése),</a:t>
            </a:r>
          </a:p>
          <a:p>
            <a:pPr>
              <a:lnSpc>
                <a:spcPct val="80000"/>
              </a:lnSpc>
            </a:pPr>
            <a:r>
              <a:rPr lang="hu-HU" altLang="hu-HU" sz="2800">
                <a:solidFill>
                  <a:schemeClr val="accent1"/>
                </a:solidFill>
              </a:rPr>
              <a:t>befizette, átutalta</a:t>
            </a:r>
            <a:r>
              <a:rPr lang="hu-HU" altLang="hu-HU" sz="2800"/>
              <a:t> az eljárási díjat.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/>
              <a:t>Fontos: fénymásolat készítése, ajánlott küldemény, ne az utolsó napon!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/>
          </a:p>
        </p:txBody>
      </p:sp>
      <p:pic>
        <p:nvPicPr>
          <p:cNvPr id="277509" name="Picture 5" descr="MCj04347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0"/>
            <a:ext cx="1622425" cy="170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8589-6B27-4319-A1F7-565CA31F76E5}" type="slidenum">
              <a:rPr lang="hu-HU" altLang="hu-HU"/>
              <a:pPr/>
              <a:t>15</a:t>
            </a:fld>
            <a:endParaRPr lang="hu-HU" altLang="hu-HU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543800" cy="1431925"/>
          </a:xfrm>
        </p:spPr>
        <p:txBody>
          <a:bodyPr/>
          <a:lstStyle/>
          <a:p>
            <a:r>
              <a:rPr lang="hu-HU" altLang="hu-HU"/>
              <a:t>A jelentkezési sorrend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532812" cy="4687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600"/>
              <a:t>Egy jelentkező egy felvételi eljárásban csak egy helyre vehető fel – ezért fontos!</a:t>
            </a:r>
          </a:p>
          <a:p>
            <a:pPr>
              <a:lnSpc>
                <a:spcPct val="90000"/>
              </a:lnSpc>
            </a:pPr>
            <a:r>
              <a:rPr lang="hu-HU" altLang="hu-HU" sz="2600"/>
              <a:t>A rangsorban szereplő első olyan helyre lesz felvéve, ahová elég a pontszáma.</a:t>
            </a:r>
          </a:p>
          <a:p>
            <a:pPr>
              <a:lnSpc>
                <a:spcPct val="90000"/>
              </a:lnSpc>
            </a:pPr>
            <a:r>
              <a:rPr lang="hu-HU" altLang="hu-HU" sz="2600"/>
              <a:t>Azt írja előre, ahová leginkább szeretne bekerülni!</a:t>
            </a:r>
          </a:p>
          <a:p>
            <a:pPr>
              <a:lnSpc>
                <a:spcPct val="90000"/>
              </a:lnSpc>
            </a:pPr>
            <a:r>
              <a:rPr lang="hu-HU" altLang="hu-HU" sz="2600">
                <a:solidFill>
                  <a:schemeClr val="accent1"/>
                </a:solidFill>
              </a:rPr>
              <a:t>1 alkalommal módosítható a sorrend</a:t>
            </a:r>
            <a:r>
              <a:rPr lang="hu-HU" altLang="hu-HU" sz="2600"/>
              <a:t> </a:t>
            </a:r>
          </a:p>
          <a:p>
            <a:pPr lvl="1">
              <a:lnSpc>
                <a:spcPct val="90000"/>
              </a:lnSpc>
            </a:pPr>
            <a:r>
              <a:rPr lang="hu-HU" altLang="hu-HU" sz="2200">
                <a:solidFill>
                  <a:srgbClr val="FF0000"/>
                </a:solidFill>
              </a:rPr>
              <a:t>2014. július 10-ig</a:t>
            </a:r>
          </a:p>
          <a:p>
            <a:pPr lvl="1">
              <a:lnSpc>
                <a:spcPct val="90000"/>
              </a:lnSpc>
            </a:pPr>
            <a:r>
              <a:rPr lang="hu-HU" altLang="hu-HU" sz="2200"/>
              <a:t>≠ újabb jelentkezési hely megjelölése!</a:t>
            </a:r>
          </a:p>
          <a:p>
            <a:pPr lvl="1">
              <a:lnSpc>
                <a:spcPct val="90000"/>
              </a:lnSpc>
            </a:pPr>
            <a:r>
              <a:rPr lang="hu-HU" altLang="hu-HU" sz="2200"/>
              <a:t>a módosítás már nem módosítható vissza vagy tovább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600">
                <a:solidFill>
                  <a:schemeClr val="accent1"/>
                </a:solidFill>
                <a:hlinkClick r:id="rId2"/>
              </a:rPr>
              <a:t>www.felvi.hu</a:t>
            </a:r>
            <a:r>
              <a:rPr lang="hu-HU" altLang="hu-HU" sz="2600">
                <a:solidFill>
                  <a:schemeClr val="accent1"/>
                </a:solidFill>
              </a:rPr>
              <a:t> </a:t>
            </a:r>
            <a:r>
              <a:rPr lang="hu-HU" altLang="hu-HU" sz="2600"/>
              <a:t>–</a:t>
            </a:r>
            <a:r>
              <a:rPr lang="hu-HU" altLang="hu-HU" sz="2600">
                <a:solidFill>
                  <a:schemeClr val="accent1"/>
                </a:solidFill>
              </a:rPr>
              <a:t> </a:t>
            </a:r>
            <a:r>
              <a:rPr lang="hu-HU" altLang="hu-HU" sz="2600"/>
              <a:t>Kérvénytár (nyomtatványok adatmódosításhoz, sorrendmódosításhoz, stb.)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600"/>
          </a:p>
        </p:txBody>
      </p:sp>
      <p:pic>
        <p:nvPicPr>
          <p:cNvPr id="278532" name="Picture 4" descr="MCj039812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913"/>
            <a:ext cx="1676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F64B-9374-41D8-85BD-CA5635A6A3E2}" type="slidenum">
              <a:rPr lang="hu-HU" altLang="hu-HU"/>
              <a:pPr/>
              <a:t>16</a:t>
            </a:fld>
            <a:endParaRPr lang="hu-HU" altLang="hu-H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Felvételi döntés után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353425" cy="4876800"/>
          </a:xfrm>
        </p:spPr>
        <p:txBody>
          <a:bodyPr/>
          <a:lstStyle/>
          <a:p>
            <a:r>
              <a:rPr lang="hu-HU" altLang="hu-HU"/>
              <a:t>Ponthúzás várható időpontja: </a:t>
            </a:r>
          </a:p>
          <a:p>
            <a:pPr lvl="1">
              <a:buFontTx/>
              <a:buNone/>
            </a:pPr>
            <a:r>
              <a:rPr lang="hu-HU" altLang="hu-HU" sz="3200">
                <a:solidFill>
                  <a:srgbClr val="FF0000"/>
                </a:solidFill>
              </a:rPr>
              <a:t>2014. július 24.</a:t>
            </a:r>
          </a:p>
          <a:p>
            <a:r>
              <a:rPr lang="hu-HU" altLang="hu-HU"/>
              <a:t>Ha a kívánt intézmény megjelölt szakjára nyert felvételt – beiratkozás </a:t>
            </a:r>
          </a:p>
          <a:p>
            <a:r>
              <a:rPr lang="hu-HU" altLang="hu-HU"/>
              <a:t>Ha nem oda vették fel, ahová szeretett volna bekerülni</a:t>
            </a:r>
          </a:p>
          <a:p>
            <a:pPr lvl="1"/>
            <a:r>
              <a:rPr lang="hu-HU" altLang="hu-HU" sz="2400"/>
              <a:t>ha rosszul számolták a pontokat – jogorvoslati eljárás</a:t>
            </a:r>
          </a:p>
          <a:p>
            <a:pPr lvl="1"/>
            <a:r>
              <a:rPr lang="hu-HU" altLang="hu-HU" sz="2400"/>
              <a:t>ha a pontszám nem volt elég – új felvételi vagy halasztás, átjelentkezés</a:t>
            </a:r>
          </a:p>
        </p:txBody>
      </p:sp>
      <p:pic>
        <p:nvPicPr>
          <p:cNvPr id="284678" name="Picture 6" descr="MCj043383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83EC-7117-4DA4-ADA4-B33160D83705}" type="slidenum">
              <a:rPr lang="hu-HU" altLang="hu-HU"/>
              <a:pPr/>
              <a:t>17</a:t>
            </a:fld>
            <a:endParaRPr lang="hu-HU" altLang="hu-HU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5689600" cy="1431925"/>
          </a:xfrm>
        </p:spPr>
        <p:txBody>
          <a:bodyPr/>
          <a:lstStyle/>
          <a:p>
            <a:r>
              <a:rPr lang="hu-HU" altLang="hu-HU"/>
              <a:t>Pontszámítás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424863" cy="5013325"/>
          </a:xfrm>
        </p:spPr>
        <p:txBody>
          <a:bodyPr/>
          <a:lstStyle/>
          <a:p>
            <a:r>
              <a:rPr lang="hu-HU" altLang="hu-HU"/>
              <a:t>Két érettségi tárgyból számolnak érettségi pontokat </a:t>
            </a:r>
          </a:p>
          <a:p>
            <a:pPr lvl="1"/>
            <a:r>
              <a:rPr lang="hu-HU" altLang="hu-HU" sz="2400"/>
              <a:t>pl: magyar: magyar (E) </a:t>
            </a:r>
            <a:r>
              <a:rPr lang="hu-HU" altLang="hu-HU" sz="2400">
                <a:solidFill>
                  <a:schemeClr val="accent1"/>
                </a:solidFill>
              </a:rPr>
              <a:t>és</a:t>
            </a:r>
            <a:r>
              <a:rPr lang="hu-HU" altLang="hu-HU" sz="2400"/>
              <a:t> latin nyelv </a:t>
            </a:r>
            <a:r>
              <a:rPr lang="hu-HU" altLang="hu-HU" sz="2400">
                <a:solidFill>
                  <a:schemeClr val="accent1"/>
                </a:solidFill>
              </a:rPr>
              <a:t>vagy </a:t>
            </a:r>
            <a:r>
              <a:rPr lang="hu-HU" altLang="hu-HU" sz="2400"/>
              <a:t>történelem </a:t>
            </a:r>
            <a:r>
              <a:rPr lang="hu-HU" altLang="hu-HU" sz="2400">
                <a:solidFill>
                  <a:schemeClr val="accent1"/>
                </a:solidFill>
              </a:rPr>
              <a:t>vagy</a:t>
            </a:r>
            <a:r>
              <a:rPr lang="hu-HU" altLang="hu-HU" sz="2400"/>
              <a:t> egy idegen nyelv (angol, francia, német, olasz, orosz, spanyol)</a:t>
            </a:r>
          </a:p>
          <a:p>
            <a:pPr lvl="1">
              <a:buFontTx/>
              <a:buNone/>
            </a:pPr>
            <a:r>
              <a:rPr lang="hu-HU" altLang="hu-HU"/>
              <a:t>	</a:t>
            </a:r>
            <a:r>
              <a:rPr lang="hu-HU" altLang="hu-HU" sz="2400"/>
              <a:t>lásd: Felvételi Tájékoztató!</a:t>
            </a:r>
          </a:p>
          <a:p>
            <a:r>
              <a:rPr lang="hu-HU" altLang="hu-HU"/>
              <a:t>Maximális pontszám: </a:t>
            </a:r>
          </a:p>
          <a:p>
            <a:pPr lvl="1">
              <a:buFontTx/>
              <a:buNone/>
            </a:pPr>
            <a:r>
              <a:rPr lang="hu-HU" altLang="hu-HU">
                <a:solidFill>
                  <a:schemeClr val="accent1"/>
                </a:solidFill>
              </a:rPr>
              <a:t>500</a:t>
            </a:r>
            <a:r>
              <a:rPr lang="hu-HU" altLang="hu-HU"/>
              <a:t> (400+100) pont</a:t>
            </a:r>
          </a:p>
          <a:p>
            <a:r>
              <a:rPr lang="hu-HU" altLang="hu-HU"/>
              <a:t>Minimum ponthatár: </a:t>
            </a:r>
            <a:r>
              <a:rPr lang="hu-HU" altLang="hu-HU">
                <a:solidFill>
                  <a:srgbClr val="FF0000"/>
                </a:solidFill>
              </a:rPr>
              <a:t>260</a:t>
            </a:r>
            <a:r>
              <a:rPr lang="hu-HU" altLang="hu-HU"/>
              <a:t> pont </a:t>
            </a:r>
            <a:r>
              <a:rPr lang="hu-HU" altLang="hu-HU" sz="1600"/>
              <a:t>(többletpontok nélkül, kivétel: emelt szintű érettségi 50 többletpontja)</a:t>
            </a:r>
          </a:p>
        </p:txBody>
      </p:sp>
      <p:pic>
        <p:nvPicPr>
          <p:cNvPr id="253957" name="Picture 5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0D60-2282-43E5-86ED-A834F28E4C43}" type="slidenum">
              <a:rPr lang="hu-HU" altLang="hu-HU"/>
              <a:pPr/>
              <a:t>18</a:t>
            </a:fld>
            <a:endParaRPr lang="hu-HU" altLang="hu-HU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6894512" cy="1431925"/>
          </a:xfrm>
        </p:spPr>
        <p:txBody>
          <a:bodyPr/>
          <a:lstStyle/>
          <a:p>
            <a:r>
              <a:rPr lang="hu-HU" altLang="hu-HU" sz="3600"/>
              <a:t>Hogyan lesz 500 pont?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675687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hu-HU" altLang="hu-HU"/>
              <a:t>Alapképzés, osztatlan képzés esetén</a:t>
            </a:r>
            <a:r>
              <a:rPr lang="hu-HU" altLang="hu-HU">
                <a:solidFill>
                  <a:schemeClr val="accent1"/>
                </a:solidFill>
              </a:rPr>
              <a:t> két</a:t>
            </a:r>
            <a:r>
              <a:rPr lang="hu-HU" altLang="hu-HU"/>
              <a:t> fajta számítási módszer: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hu-HU" altLang="hu-HU"/>
              <a:t>a tanulmányi + az érettségi pontok összegének számítása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hu-HU" altLang="hu-HU"/>
              <a:t>az érettségi pontok kétszerezése.</a:t>
            </a:r>
          </a:p>
          <a:p>
            <a:pPr marL="609600" indent="-609600">
              <a:lnSpc>
                <a:spcPct val="90000"/>
              </a:lnSpc>
            </a:pPr>
            <a:r>
              <a:rPr lang="hu-HU" altLang="hu-HU"/>
              <a:t>Felsőoktatási  szakképzés esetén </a:t>
            </a:r>
            <a:r>
              <a:rPr lang="hu-HU" altLang="hu-HU">
                <a:solidFill>
                  <a:schemeClr val="accent1"/>
                </a:solidFill>
              </a:rPr>
              <a:t>+ 1</a:t>
            </a:r>
            <a:r>
              <a:rPr lang="hu-HU" altLang="hu-HU"/>
              <a:t> számítási mód: a tanulmányi pontok kétszerezése.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u-HU" altLang="hu-HU" sz="2800"/>
              <a:t>	Automatikusan a legkedvezőbb pontszámítást alkalmazzák + többletpontok</a:t>
            </a:r>
          </a:p>
        </p:txBody>
      </p:sp>
      <p:pic>
        <p:nvPicPr>
          <p:cNvPr id="254980" name="Picture 4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ABEF-B81A-42C0-9363-D63D529A8FF1}" type="slidenum">
              <a:rPr lang="hu-HU" altLang="hu-HU"/>
              <a:pPr/>
              <a:t>19</a:t>
            </a:fld>
            <a:endParaRPr lang="hu-HU" altLang="hu-HU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6192837" cy="1431925"/>
          </a:xfrm>
        </p:spPr>
        <p:txBody>
          <a:bodyPr/>
          <a:lstStyle/>
          <a:p>
            <a:r>
              <a:rPr lang="hu-HU" altLang="hu-HU" sz="3600"/>
              <a:t>Hogyan lesz 500 pont?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604250" cy="5084762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hu-HU" altLang="hu-HU" sz="2800">
                <a:solidFill>
                  <a:schemeClr val="accent1"/>
                </a:solidFill>
              </a:rPr>
              <a:t>Tanulmányi pontok</a:t>
            </a:r>
            <a:r>
              <a:rPr lang="hu-HU" altLang="hu-HU" sz="2800"/>
              <a:t>: max. </a:t>
            </a:r>
            <a:r>
              <a:rPr lang="hu-HU" altLang="hu-HU" sz="2800">
                <a:solidFill>
                  <a:schemeClr val="accent1"/>
                </a:solidFill>
              </a:rPr>
              <a:t>200</a:t>
            </a:r>
            <a:r>
              <a:rPr lang="hu-HU" altLang="hu-HU" sz="2800"/>
              <a:t> pont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hu-HU" altLang="hu-HU" sz="2400"/>
              <a:t>max. </a:t>
            </a:r>
            <a:r>
              <a:rPr lang="hu-HU" altLang="hu-HU" sz="2400">
                <a:solidFill>
                  <a:schemeClr val="accent1"/>
                </a:solidFill>
              </a:rPr>
              <a:t>100</a:t>
            </a:r>
            <a:r>
              <a:rPr lang="hu-HU" altLang="hu-HU" sz="2400"/>
              <a:t> pont: 5 tantárgy</a:t>
            </a:r>
          </a:p>
          <a:p>
            <a:pPr marL="1752600" lvl="3" indent="-381000">
              <a:lnSpc>
                <a:spcPct val="80000"/>
              </a:lnSpc>
              <a:buFontTx/>
              <a:buAutoNum type="arabicPeriod"/>
            </a:pPr>
            <a:r>
              <a:rPr lang="hu-HU" altLang="hu-HU" sz="1800"/>
              <a:t>magyar nyelv és irodalom (évenként a két osztályzat átlaga)</a:t>
            </a:r>
          </a:p>
          <a:p>
            <a:pPr marL="1752600" lvl="3" indent="-381000">
              <a:lnSpc>
                <a:spcPct val="80000"/>
              </a:lnSpc>
              <a:buFontTx/>
              <a:buAutoNum type="arabicPeriod"/>
            </a:pPr>
            <a:r>
              <a:rPr lang="hu-HU" altLang="hu-HU" sz="1800"/>
              <a:t>matematika </a:t>
            </a:r>
          </a:p>
          <a:p>
            <a:pPr marL="1752600" lvl="3" indent="-381000">
              <a:lnSpc>
                <a:spcPct val="80000"/>
              </a:lnSpc>
              <a:buFontTx/>
              <a:buAutoNum type="arabicPeriod"/>
            </a:pPr>
            <a:r>
              <a:rPr lang="hu-HU" altLang="hu-HU" sz="1800"/>
              <a:t>történelem</a:t>
            </a:r>
          </a:p>
          <a:p>
            <a:pPr marL="1752600" lvl="3" indent="-381000">
              <a:lnSpc>
                <a:spcPct val="80000"/>
              </a:lnSpc>
              <a:buFontTx/>
              <a:buAutoNum type="arabicPeriod"/>
            </a:pPr>
            <a:r>
              <a:rPr lang="hu-HU" altLang="hu-HU" sz="1800"/>
              <a:t>idegen nyelv</a:t>
            </a:r>
          </a:p>
          <a:p>
            <a:pPr marL="1752600" lvl="3" indent="-381000">
              <a:lnSpc>
                <a:spcPct val="80000"/>
              </a:lnSpc>
              <a:buFontTx/>
              <a:buAutoNum type="arabicPeriod"/>
            </a:pPr>
            <a:r>
              <a:rPr lang="hu-HU" altLang="hu-HU" sz="1800"/>
              <a:t>választott tárgy = </a:t>
            </a:r>
            <a:r>
              <a:rPr lang="hu-HU" altLang="hu-HU" sz="1800">
                <a:solidFill>
                  <a:schemeClr val="accent1"/>
                </a:solidFill>
              </a:rPr>
              <a:t>természettudományi</a:t>
            </a:r>
            <a:r>
              <a:rPr lang="hu-HU" altLang="hu-HU" sz="1800"/>
              <a:t> (biológia, fizika, kémia, földrajz, természettudomány)</a:t>
            </a:r>
            <a:br>
              <a:rPr lang="hu-HU" altLang="hu-HU" sz="1800"/>
            </a:br>
            <a:r>
              <a:rPr lang="hu-HU" altLang="hu-HU" sz="1800"/>
              <a:t>(1 tárgy 2 évig tanulva, vagy 2 tárgy 1-1 évig tanulva)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hu-HU" altLang="hu-HU" sz="2400"/>
              <a:t>	a 3. és 4. év végi érdemjegyek összegének kétszerese (25 + 25) x 2=100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 startAt="2"/>
            </a:pPr>
            <a:r>
              <a:rPr lang="hu-HU" altLang="hu-HU" sz="2400"/>
              <a:t>max. </a:t>
            </a:r>
            <a:r>
              <a:rPr lang="hu-HU" altLang="hu-HU" sz="2400">
                <a:solidFill>
                  <a:schemeClr val="accent1"/>
                </a:solidFill>
              </a:rPr>
              <a:t>100</a:t>
            </a:r>
            <a:r>
              <a:rPr lang="hu-HU" altLang="hu-HU" sz="2400"/>
              <a:t> pont: az érettségi bizonyítványban szereplő 4 kötelező és egy szabadon választható (nem kell természettudományinak lennie!) tárgy százalékos eredményének átlaga egész számra kerekítve pl: (65+82+91+72+87):5</a:t>
            </a:r>
            <a:r>
              <a:rPr lang="en-US" altLang="hu-HU" sz="2400"/>
              <a:t>~</a:t>
            </a:r>
            <a:r>
              <a:rPr lang="hu-HU" altLang="hu-HU" sz="2400"/>
              <a:t>79</a:t>
            </a:r>
            <a:endParaRPr lang="en-US" altLang="hu-HU" sz="2400"/>
          </a:p>
        </p:txBody>
      </p:sp>
      <p:pic>
        <p:nvPicPr>
          <p:cNvPr id="256004" name="Picture 4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E4B0-5CF7-4EA3-8249-230418741E0E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Miről kell dönteni?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070850" cy="4471988"/>
          </a:xfrm>
        </p:spPr>
        <p:txBody>
          <a:bodyPr/>
          <a:lstStyle/>
          <a:p>
            <a:r>
              <a:rPr lang="hu-HU" altLang="hu-HU" sz="2800"/>
              <a:t>Mit? </a:t>
            </a:r>
          </a:p>
          <a:p>
            <a:pPr lvl="1"/>
            <a:r>
              <a:rPr lang="hu-HU" altLang="hu-HU" sz="2400"/>
              <a:t>szak (reál vagy humán, osztatlan vagy alapképzés, munkarend, bejutási esélyek, elhelyezkedési esélyek végzés után)</a:t>
            </a:r>
          </a:p>
          <a:p>
            <a:r>
              <a:rPr lang="hu-HU" altLang="hu-HU" sz="2800"/>
              <a:t>Hol? </a:t>
            </a:r>
          </a:p>
          <a:p>
            <a:pPr lvl="1"/>
            <a:r>
              <a:rPr lang="hu-HU" altLang="hu-HU" sz="2400"/>
              <a:t>felsőoktatási intézmény (helyben vagy távol)</a:t>
            </a:r>
          </a:p>
          <a:p>
            <a:r>
              <a:rPr lang="hu-HU" altLang="hu-HU" sz="2800"/>
              <a:t>Mennyiért? </a:t>
            </a:r>
          </a:p>
          <a:p>
            <a:pPr lvl="1"/>
            <a:r>
              <a:rPr lang="hu-HU" altLang="hu-HU" sz="2400"/>
              <a:t>finanszírozás (állami ösztöndíjas vagy önköltséges) – egy évre szól, utána teljesítmény függő és átjárható</a:t>
            </a:r>
          </a:p>
        </p:txBody>
      </p:sp>
      <p:pic>
        <p:nvPicPr>
          <p:cNvPr id="272390" name="Picture 6" descr="MCj04414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0"/>
            <a:ext cx="1836737" cy="183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BC46-4681-42E5-8408-DE1B08FC20B1}" type="slidenum">
              <a:rPr lang="hu-HU" altLang="hu-HU"/>
              <a:pPr/>
              <a:t>20</a:t>
            </a:fld>
            <a:endParaRPr lang="hu-HU" altLang="hu-HU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/>
              <a:t>Hogyan lesz 500 pont?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424863" cy="4876800"/>
          </a:xfrm>
        </p:spPr>
        <p:txBody>
          <a:bodyPr/>
          <a:lstStyle/>
          <a:p>
            <a:r>
              <a:rPr lang="hu-HU" altLang="hu-HU">
                <a:solidFill>
                  <a:schemeClr val="accent1"/>
                </a:solidFill>
              </a:rPr>
              <a:t>Érettségi pontok</a:t>
            </a:r>
            <a:r>
              <a:rPr lang="hu-HU" altLang="hu-HU"/>
              <a:t>: max. </a:t>
            </a:r>
            <a:r>
              <a:rPr lang="hu-HU" altLang="hu-HU">
                <a:solidFill>
                  <a:schemeClr val="accent1"/>
                </a:solidFill>
              </a:rPr>
              <a:t>200</a:t>
            </a:r>
            <a:r>
              <a:rPr lang="hu-HU" altLang="hu-HU"/>
              <a:t> pont</a:t>
            </a:r>
          </a:p>
          <a:p>
            <a:pPr lvl="1"/>
            <a:r>
              <a:rPr lang="hu-HU" altLang="hu-HU"/>
              <a:t>az adott képzési területen előírt érettségi tárgyakból</a:t>
            </a:r>
          </a:p>
          <a:p>
            <a:pPr lvl="1"/>
            <a:r>
              <a:rPr lang="hu-HU" altLang="hu-HU"/>
              <a:t>a jelentkező számára leginkább kedvező két érettségi tárgy vizsgaeredményei alapján</a:t>
            </a:r>
          </a:p>
          <a:p>
            <a:pPr lvl="1"/>
            <a:r>
              <a:rPr lang="hu-HU" altLang="hu-HU"/>
              <a:t>a pontok száma egyenlő (mind közép-, mind emelt szinten) az érettségi vizsgán elért százalékos eredménnyel</a:t>
            </a:r>
            <a:br>
              <a:rPr lang="hu-HU" altLang="hu-HU"/>
            </a:br>
            <a:endParaRPr lang="hu-HU" altLang="hu-HU"/>
          </a:p>
          <a:p>
            <a:pPr lvl="1">
              <a:buFontTx/>
              <a:buNone/>
            </a:pPr>
            <a:r>
              <a:rPr lang="hu-HU" altLang="hu-HU"/>
              <a:t>Pl: (86%=86 pont)+(93%=93 pont)=179 pont</a:t>
            </a:r>
          </a:p>
        </p:txBody>
      </p:sp>
      <p:pic>
        <p:nvPicPr>
          <p:cNvPr id="257028" name="Picture 4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C52D-1923-48E5-BA68-5569FC154221}" type="slidenum">
              <a:rPr lang="hu-HU" altLang="hu-HU"/>
              <a:pPr/>
              <a:t>21</a:t>
            </a:fld>
            <a:endParaRPr lang="hu-HU" altLang="hu-HU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/>
              <a:t>Többletpontok </a:t>
            </a:r>
            <a:br>
              <a:rPr lang="hu-HU" altLang="hu-HU" sz="3600"/>
            </a:br>
            <a:r>
              <a:rPr lang="hu-HU" altLang="hu-HU" sz="3600"/>
              <a:t>(</a:t>
            </a:r>
            <a:r>
              <a:rPr lang="hu-HU" altLang="hu-HU" sz="3600">
                <a:solidFill>
                  <a:schemeClr val="accent1"/>
                </a:solidFill>
              </a:rPr>
              <a:t>max.</a:t>
            </a:r>
            <a:r>
              <a:rPr lang="hu-HU" altLang="hu-HU" sz="3600"/>
              <a:t> 100 pont)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047038" cy="4876800"/>
          </a:xfrm>
        </p:spPr>
        <p:txBody>
          <a:bodyPr/>
          <a:lstStyle/>
          <a:p>
            <a:pPr marL="609600" indent="-609600"/>
            <a:r>
              <a:rPr lang="hu-HU" altLang="hu-HU"/>
              <a:t>Emelt szintű érettségi vizsga – vizsgánként </a:t>
            </a:r>
            <a:r>
              <a:rPr lang="hu-HU" altLang="hu-HU">
                <a:solidFill>
                  <a:schemeClr val="accent1"/>
                </a:solidFill>
              </a:rPr>
              <a:t>50 </a:t>
            </a:r>
            <a:r>
              <a:rPr lang="hu-HU" altLang="hu-HU"/>
              <a:t>- </a:t>
            </a:r>
            <a:r>
              <a:rPr lang="hu-HU" altLang="hu-HU">
                <a:solidFill>
                  <a:schemeClr val="accent1"/>
                </a:solidFill>
              </a:rPr>
              <a:t>50</a:t>
            </a:r>
            <a:r>
              <a:rPr lang="hu-HU" altLang="hu-HU"/>
              <a:t> pont</a:t>
            </a:r>
          </a:p>
          <a:p>
            <a:pPr marL="1371600" lvl="2" indent="-457200">
              <a:buFont typeface="Wingdings" panose="05000000000000000000" pitchFamily="2" charset="2"/>
              <a:buNone/>
            </a:pPr>
            <a:r>
              <a:rPr lang="hu-HU" altLang="hu-HU"/>
              <a:t>(legalább 45%-os eredmény elérése esetén)</a:t>
            </a:r>
          </a:p>
          <a:p>
            <a:pPr marL="609600" indent="-609600"/>
            <a:r>
              <a:rPr lang="hu-HU" altLang="hu-HU"/>
              <a:t>Nyelvvizsga – max. </a:t>
            </a:r>
            <a:r>
              <a:rPr lang="hu-HU" altLang="hu-HU">
                <a:solidFill>
                  <a:schemeClr val="accent1"/>
                </a:solidFill>
              </a:rPr>
              <a:t>40</a:t>
            </a:r>
            <a:r>
              <a:rPr lang="hu-HU" altLang="hu-HU"/>
              <a:t>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hu-HU" altLang="hu-HU"/>
              <a:t>B2 komplex=középfokú C típusú – 28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hu-HU" altLang="hu-HU"/>
              <a:t>C1 komplex=felsőfokú C típusú – 40 pont	</a:t>
            </a:r>
          </a:p>
          <a:p>
            <a:pPr marL="609600" indent="-609600"/>
            <a:r>
              <a:rPr lang="hu-HU" altLang="hu-HU"/>
              <a:t>OKTV helyezések – max. </a:t>
            </a:r>
            <a:r>
              <a:rPr lang="hu-HU" altLang="hu-HU">
                <a:solidFill>
                  <a:schemeClr val="accent1"/>
                </a:solidFill>
              </a:rPr>
              <a:t>100</a:t>
            </a:r>
            <a:r>
              <a:rPr lang="hu-HU" altLang="hu-HU"/>
              <a:t>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hu-HU" altLang="hu-HU"/>
              <a:t>1-10. helyezés – 100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hu-HU" altLang="hu-HU"/>
              <a:t>11-20. helyezés – 50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hu-HU" altLang="hu-HU"/>
              <a:t>21-30. helyezés – 25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endParaRPr lang="hu-HU" altLang="hu-HU"/>
          </a:p>
        </p:txBody>
      </p:sp>
      <p:pic>
        <p:nvPicPr>
          <p:cNvPr id="258052" name="Picture 4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1C7C9-0D13-48B7-9BD0-DF027E500B14}" type="slidenum">
              <a:rPr lang="hu-HU" altLang="hu-HU"/>
              <a:pPr/>
              <a:t>22</a:t>
            </a:fld>
            <a:endParaRPr lang="hu-HU" altLang="hu-HU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/>
              <a:t>Többletpontok </a:t>
            </a:r>
            <a:br>
              <a:rPr lang="hu-HU" altLang="hu-HU" sz="3600"/>
            </a:br>
            <a:r>
              <a:rPr lang="hu-HU" altLang="hu-HU" sz="3600"/>
              <a:t>(</a:t>
            </a:r>
            <a:r>
              <a:rPr lang="hu-HU" altLang="hu-HU" sz="3600">
                <a:solidFill>
                  <a:schemeClr val="accent1"/>
                </a:solidFill>
              </a:rPr>
              <a:t>max.</a:t>
            </a:r>
            <a:r>
              <a:rPr lang="hu-HU" altLang="hu-HU" sz="3600"/>
              <a:t> 100 pont)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070850" cy="4616450"/>
          </a:xfrm>
        </p:spPr>
        <p:txBody>
          <a:bodyPr/>
          <a:lstStyle/>
          <a:p>
            <a:pPr marL="609600" indent="-609600"/>
            <a:r>
              <a:rPr lang="hu-HU" altLang="hu-HU"/>
              <a:t>Előnyben részesítés – max. </a:t>
            </a:r>
            <a:r>
              <a:rPr lang="hu-HU" altLang="hu-HU">
                <a:solidFill>
                  <a:schemeClr val="accent1"/>
                </a:solidFill>
              </a:rPr>
              <a:t>40</a:t>
            </a:r>
            <a:r>
              <a:rPr lang="hu-HU" altLang="hu-HU"/>
              <a:t>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hu-HU" altLang="hu-HU"/>
              <a:t>Fogyatékkal élő jelentkező – 40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hu-HU" altLang="hu-HU"/>
              <a:t>Gyes, gyed, stb. – 40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hu-HU" altLang="hu-HU"/>
              <a:t>Hátrányos helyzet – 40 pont (HHH kategória megszűnt)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hu-HU" altLang="hu-HU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hu-HU" altLang="hu-HU"/>
              <a:t>Megjegyzés: „sláger”szakokra többletpont nélkül nehéz bejutni.</a:t>
            </a:r>
          </a:p>
        </p:txBody>
      </p:sp>
      <p:pic>
        <p:nvPicPr>
          <p:cNvPr id="259076" name="Picture 4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8D2F-5B66-4B97-8E4E-FC31D2A0FC3C}" type="slidenum">
              <a:rPr lang="hu-HU" altLang="hu-HU"/>
              <a:pPr/>
              <a:t>23</a:t>
            </a:fld>
            <a:endParaRPr lang="hu-HU" altLang="hu-HU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/>
              <a:t>Tudnivalók a többletpontok kapcsán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7999412" cy="48768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hu-HU" altLang="hu-HU" sz="2800"/>
              <a:t>Emelt szintű érettségi, OKTV, TUDOK: </a:t>
            </a:r>
          </a:p>
          <a:p>
            <a:pPr marL="990600" lvl="1" indent="-533400">
              <a:lnSpc>
                <a:spcPct val="80000"/>
              </a:lnSpc>
            </a:pPr>
            <a:r>
              <a:rPr lang="hu-HU" altLang="hu-HU" sz="2400"/>
              <a:t>ha az adott alapszakhoz rendelt érettségi tárgyakból teljesíti </a:t>
            </a:r>
            <a:r>
              <a:rPr lang="hu-HU" altLang="hu-HU" sz="1800"/>
              <a:t>(kötelező legalább egy emelt - 237/2006. (XI. 27.) Korm. rendelet</a:t>
            </a:r>
            <a:r>
              <a:rPr lang="hu-HU" altLang="hu-HU" sz="2400"/>
              <a:t> </a:t>
            </a:r>
            <a:r>
              <a:rPr lang="hu-HU" altLang="hu-HU" sz="1800"/>
              <a:t>tartalmazza a konkrét tárgyat)</a:t>
            </a:r>
          </a:p>
          <a:p>
            <a:pPr marL="609600" indent="-609600">
              <a:lnSpc>
                <a:spcPct val="80000"/>
              </a:lnSpc>
            </a:pPr>
            <a:r>
              <a:rPr lang="hu-HU" altLang="hu-HU" sz="2800"/>
              <a:t>Nyelvvizsga:</a:t>
            </a:r>
          </a:p>
          <a:p>
            <a:pPr marL="1371600" lvl="2" indent="-457200">
              <a:lnSpc>
                <a:spcPct val="80000"/>
              </a:lnSpc>
              <a:buFontTx/>
              <a:buAutoNum type="arabicPeriod"/>
            </a:pPr>
            <a:r>
              <a:rPr lang="hu-HU" altLang="hu-HU" sz="2000"/>
              <a:t>legfeljebb két nyelvvizsga alapján</a:t>
            </a:r>
          </a:p>
          <a:p>
            <a:pPr marL="1371600" lvl="2" indent="-457200">
              <a:lnSpc>
                <a:spcPct val="80000"/>
              </a:lnSpc>
              <a:buFontTx/>
              <a:buAutoNum type="arabicPeriod"/>
            </a:pPr>
            <a:r>
              <a:rPr lang="hu-HU" altLang="hu-HU" sz="2000"/>
              <a:t>egy nyelvért csak egyszer és egy jogcímen lehet többletpontot kapni (vagy a nyelvvizsgáért, vagy az emelt szintű érettségiért)</a:t>
            </a:r>
          </a:p>
          <a:p>
            <a:pPr marL="1371600" lvl="2" indent="-457200">
              <a:lnSpc>
                <a:spcPct val="80000"/>
              </a:lnSpc>
              <a:buFontTx/>
              <a:buAutoNum type="arabicPeriod"/>
            </a:pPr>
            <a:r>
              <a:rPr lang="hu-HU" altLang="hu-HU" sz="2000"/>
              <a:t>emelt szintű nyelvi érettségi, ha min. 60%=B2</a:t>
            </a:r>
          </a:p>
          <a:p>
            <a:pPr marL="609600" indent="-609600">
              <a:lnSpc>
                <a:spcPct val="80000"/>
              </a:lnSpc>
              <a:buFont typeface="Times New Roman" panose="02020603050405020304" pitchFamily="18" charset="0"/>
              <a:buChar char="■"/>
            </a:pPr>
            <a:r>
              <a:rPr lang="hu-HU" altLang="hu-HU" sz="2800"/>
              <a:t>Előnyben részesítés: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hu-HU" altLang="hu-HU" sz="2000"/>
              <a:t>a dokumentumpótlás határidejéig megfelel a kedvezményre jogosító feltételeknek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hu-HU" altLang="hu-HU" sz="2000"/>
              <a:t>azt megfelelőképpen igazolja. </a:t>
            </a:r>
          </a:p>
        </p:txBody>
      </p:sp>
      <p:pic>
        <p:nvPicPr>
          <p:cNvPr id="260100" name="Picture 4" descr="MCj043388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72C3-23C4-4CD7-8C12-70D9FD801AB1}" type="slidenum">
              <a:rPr lang="hu-HU" altLang="hu-HU"/>
              <a:pPr/>
              <a:t>24</a:t>
            </a:fld>
            <a:endParaRPr lang="hu-HU" altLang="hu-HU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Kötelező emelt szintű érettségi követelmény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532812" cy="4471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800"/>
              <a:t>agrár képzési terület: állatorvosi, erdőmérnöki szakokra (2 db)</a:t>
            </a:r>
          </a:p>
          <a:p>
            <a:pPr>
              <a:lnSpc>
                <a:spcPct val="90000"/>
              </a:lnSpc>
            </a:pPr>
            <a:r>
              <a:rPr lang="hu-HU" altLang="hu-HU" sz="2800"/>
              <a:t>minden bölcsész és társadalomtudományi szakra (1 db)</a:t>
            </a:r>
          </a:p>
          <a:p>
            <a:pPr>
              <a:lnSpc>
                <a:spcPct val="90000"/>
              </a:lnSpc>
            </a:pPr>
            <a:r>
              <a:rPr lang="hu-HU" altLang="hu-HU" sz="2800"/>
              <a:t>jogi és igazgatási: jogász (1 db)</a:t>
            </a:r>
          </a:p>
          <a:p>
            <a:pPr>
              <a:lnSpc>
                <a:spcPct val="90000"/>
              </a:lnSpc>
            </a:pPr>
            <a:r>
              <a:rPr lang="hu-HU" altLang="hu-HU" sz="2800"/>
              <a:t>gazdaságtudomány: alkalmazott közgazdaságtan, gazdaságelemzés (1 db)</a:t>
            </a:r>
          </a:p>
          <a:p>
            <a:pPr>
              <a:lnSpc>
                <a:spcPct val="90000"/>
              </a:lnSpc>
            </a:pPr>
            <a:r>
              <a:rPr lang="hu-HU" altLang="hu-HU" sz="2800"/>
              <a:t>műszaki: építész, energetikai mérnök (1 db)</a:t>
            </a:r>
          </a:p>
          <a:p>
            <a:pPr>
              <a:lnSpc>
                <a:spcPct val="90000"/>
              </a:lnSpc>
            </a:pPr>
            <a:r>
              <a:rPr lang="hu-HU" altLang="hu-HU" sz="2800"/>
              <a:t>Orvosi: általános orvos, fogorvos, gyógyszerész (2 db)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28B0-CE1F-41AF-84F0-97968E6AEFF9}" type="slidenum">
              <a:rPr lang="hu-HU" altLang="hu-HU"/>
              <a:pPr/>
              <a:t>25</a:t>
            </a:fld>
            <a:endParaRPr lang="hu-HU" altLang="hu-HU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hu-HU" altLang="hu-HU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133600"/>
            <a:ext cx="6769100" cy="3962400"/>
          </a:xfrm>
        </p:spPr>
        <p:txBody>
          <a:bodyPr/>
          <a:lstStyle/>
          <a:p>
            <a:endParaRPr lang="hu-HU" altLang="hu-HU" sz="2800">
              <a:solidFill>
                <a:schemeClr val="accent1"/>
              </a:solidFill>
            </a:endParaRPr>
          </a:p>
          <a:p>
            <a:endParaRPr lang="hu-HU" altLang="hu-HU" sz="2800">
              <a:solidFill>
                <a:schemeClr val="accent1"/>
              </a:solidFill>
            </a:endParaRPr>
          </a:p>
          <a:p>
            <a:endParaRPr lang="hu-HU" altLang="hu-HU" sz="2800">
              <a:solidFill>
                <a:schemeClr val="accent1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u-HU" altLang="hu-HU">
                <a:solidFill>
                  <a:schemeClr val="accent1"/>
                </a:solidFill>
              </a:rPr>
              <a:t>Köszönöm a figyelmet!</a:t>
            </a:r>
          </a:p>
          <a:p>
            <a:endParaRPr lang="hu-HU" altLang="hu-HU"/>
          </a:p>
          <a:p>
            <a:pPr>
              <a:buFont typeface="Wingdings" panose="05000000000000000000" pitchFamily="2" charset="2"/>
              <a:buNone/>
            </a:pPr>
            <a:endParaRPr lang="hu-HU" altLang="hu-H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D99-E1A2-4B9E-8FAE-57ACF6CD4E7D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4" name="Dia számának helye 5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FA6172B-90A2-4EB9-846E-A361F9AD2B41}" type="slidenum">
              <a:rPr lang="hu-HU" altLang="hu-HU"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/>
              <a:t>3</a:t>
            </a:fld>
            <a:endParaRPr lang="hu-HU" altLang="hu-HU" sz="100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/>
              <a:t>Állami ösztöndíj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1200"/>
            <a:ext cx="8675687" cy="44719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/>
              <a:t>Beiratkozáskor a hallgató aláírásával vállalja az állami ösztöndíjas képzés feltételeinek vállalását, pl.:</a:t>
            </a:r>
          </a:p>
          <a:p>
            <a:pPr lvl="1"/>
            <a:r>
              <a:rPr lang="hu-HU" altLang="hu-HU"/>
              <a:t>a képzési idő másfélszeresén belül megszerzi az oklevelet, ha nem, az </a:t>
            </a:r>
            <a:r>
              <a:rPr lang="hu-HU" altLang="hu-HU">
                <a:solidFill>
                  <a:schemeClr val="accent1"/>
                </a:solidFill>
              </a:rPr>
              <a:t>50%</a:t>
            </a:r>
            <a:r>
              <a:rPr lang="hu-HU" altLang="hu-HU"/>
              <a:t>-ot visszafizeti;</a:t>
            </a:r>
          </a:p>
          <a:p>
            <a:pPr lvl="1"/>
            <a:r>
              <a:rPr lang="hu-HU" altLang="hu-HU"/>
              <a:t>20 éven belül az ösztöndíjas időtartamot itthon ledolgozza, ha nem, visszafizeti a </a:t>
            </a:r>
            <a:r>
              <a:rPr lang="hu-HU" altLang="hu-HU">
                <a:solidFill>
                  <a:schemeClr val="accent1"/>
                </a:solidFill>
              </a:rPr>
              <a:t>100%</a:t>
            </a:r>
            <a:r>
              <a:rPr lang="hu-HU" altLang="hu-HU"/>
              <a:t>-ot.</a:t>
            </a:r>
          </a:p>
          <a:p>
            <a:pPr lvl="1">
              <a:buFontTx/>
              <a:buNone/>
            </a:pPr>
            <a:endParaRPr lang="hu-HU" altLang="hu-HU"/>
          </a:p>
          <a:p>
            <a:pPr lvl="1"/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D070-B0B0-4B50-9F19-793D384DA5B4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292866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hu-HU" altLang="hu-HU" sz="3600"/>
              <a:t>A bolognai rendszer</a:t>
            </a:r>
          </a:p>
        </p:txBody>
      </p:sp>
      <p:sp>
        <p:nvSpPr>
          <p:cNvPr id="292868" name="AutoShape 6"/>
          <p:cNvSpPr>
            <a:spLocks noChangeArrowheads="1"/>
          </p:cNvSpPr>
          <p:nvPr/>
        </p:nvSpPr>
        <p:spPr bwMode="auto">
          <a:xfrm>
            <a:off x="3203575" y="2133600"/>
            <a:ext cx="5040313" cy="4391025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292869" name="Line 7"/>
          <p:cNvSpPr>
            <a:spLocks noChangeShapeType="1"/>
          </p:cNvSpPr>
          <p:nvPr/>
        </p:nvSpPr>
        <p:spPr bwMode="auto">
          <a:xfrm>
            <a:off x="4932363" y="3573463"/>
            <a:ext cx="1654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2870" name="Line 8"/>
          <p:cNvSpPr>
            <a:spLocks noChangeShapeType="1"/>
          </p:cNvSpPr>
          <p:nvPr/>
        </p:nvSpPr>
        <p:spPr bwMode="auto">
          <a:xfrm flipH="1">
            <a:off x="3851275" y="3573463"/>
            <a:ext cx="1655763" cy="29511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2871" name="Line 9"/>
          <p:cNvSpPr>
            <a:spLocks noChangeShapeType="1"/>
          </p:cNvSpPr>
          <p:nvPr/>
        </p:nvSpPr>
        <p:spPr bwMode="auto">
          <a:xfrm>
            <a:off x="4643438" y="5084763"/>
            <a:ext cx="27384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2872" name="Text Box 10"/>
          <p:cNvSpPr txBox="1">
            <a:spLocks noChangeArrowheads="1"/>
          </p:cNvSpPr>
          <p:nvPr/>
        </p:nvSpPr>
        <p:spPr bwMode="auto">
          <a:xfrm>
            <a:off x="5219700" y="2708275"/>
            <a:ext cx="10795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DOKTORI</a:t>
            </a:r>
          </a:p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(PhD)</a:t>
            </a:r>
          </a:p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6 félév</a:t>
            </a:r>
          </a:p>
        </p:txBody>
      </p:sp>
      <p:sp>
        <p:nvSpPr>
          <p:cNvPr id="292873" name="Text Box 11"/>
          <p:cNvSpPr txBox="1">
            <a:spLocks noChangeArrowheads="1"/>
          </p:cNvSpPr>
          <p:nvPr/>
        </p:nvSpPr>
        <p:spPr bwMode="auto">
          <a:xfrm>
            <a:off x="5148263" y="4076700"/>
            <a:ext cx="16557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sz="1400" b="1">
                <a:solidFill>
                  <a:schemeClr val="bg2"/>
                </a:solidFill>
                <a:latin typeface="Tahoma" panose="020B0604030504040204" pitchFamily="34" charset="0"/>
              </a:rPr>
              <a:t>MESTERKÉPZÉS</a:t>
            </a:r>
          </a:p>
          <a:p>
            <a:pPr algn="ctr"/>
            <a:r>
              <a:rPr lang="hu-HU" altLang="hu-HU" sz="1400" b="1">
                <a:solidFill>
                  <a:schemeClr val="bg2"/>
                </a:solidFill>
                <a:latin typeface="Tahoma" panose="020B0604030504040204" pitchFamily="34" charset="0"/>
              </a:rPr>
              <a:t>(MA/MSc)</a:t>
            </a:r>
          </a:p>
          <a:p>
            <a:pPr algn="ctr"/>
            <a:r>
              <a:rPr lang="hu-HU" altLang="hu-HU" sz="1400" b="1">
                <a:solidFill>
                  <a:schemeClr val="bg2"/>
                </a:solidFill>
                <a:latin typeface="Tahoma" panose="020B0604030504040204" pitchFamily="34" charset="0"/>
              </a:rPr>
              <a:t>2-5 félév</a:t>
            </a:r>
          </a:p>
        </p:txBody>
      </p:sp>
      <p:sp>
        <p:nvSpPr>
          <p:cNvPr id="292874" name="Text Box 12"/>
          <p:cNvSpPr txBox="1">
            <a:spLocks noChangeArrowheads="1"/>
          </p:cNvSpPr>
          <p:nvPr/>
        </p:nvSpPr>
        <p:spPr bwMode="auto">
          <a:xfrm>
            <a:off x="5076825" y="5229225"/>
            <a:ext cx="21590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sz="1800" b="1">
                <a:solidFill>
                  <a:schemeClr val="bg2"/>
                </a:solidFill>
                <a:latin typeface="Tahoma" panose="020B0604030504040204" pitchFamily="34" charset="0"/>
              </a:rPr>
              <a:t>ALAPKÉPZÉS (BA/BSc)</a:t>
            </a:r>
          </a:p>
          <a:p>
            <a:pPr algn="ctr"/>
            <a:r>
              <a:rPr lang="hu-HU" altLang="hu-HU" sz="1800" b="1">
                <a:solidFill>
                  <a:schemeClr val="bg2"/>
                </a:solidFill>
                <a:latin typeface="Tahoma" panose="020B0604030504040204" pitchFamily="34" charset="0"/>
              </a:rPr>
              <a:t>6-7 félév</a:t>
            </a:r>
          </a:p>
          <a:p>
            <a:pPr>
              <a:spcBef>
                <a:spcPct val="50000"/>
              </a:spcBef>
            </a:pPr>
            <a:endParaRPr lang="hu-HU" altLang="hu-HU" sz="18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292875" name="Text Box 14"/>
          <p:cNvSpPr txBox="1">
            <a:spLocks noChangeArrowheads="1"/>
          </p:cNvSpPr>
          <p:nvPr/>
        </p:nvSpPr>
        <p:spPr bwMode="auto">
          <a:xfrm rot="1800000">
            <a:off x="4021138" y="3325813"/>
            <a:ext cx="576262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O</a:t>
            </a:r>
          </a:p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S</a:t>
            </a:r>
          </a:p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Z</a:t>
            </a:r>
          </a:p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T</a:t>
            </a:r>
          </a:p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A</a:t>
            </a:r>
          </a:p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T</a:t>
            </a:r>
          </a:p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L</a:t>
            </a:r>
          </a:p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A</a:t>
            </a:r>
          </a:p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N</a:t>
            </a:r>
          </a:p>
          <a:p>
            <a:pPr algn="ctr"/>
            <a:endParaRPr lang="hu-HU" altLang="hu-HU" sz="1200" b="1">
              <a:solidFill>
                <a:schemeClr val="bg2"/>
              </a:solidFill>
              <a:latin typeface="Tahoma" panose="020B0604030504040204" pitchFamily="34" charset="0"/>
            </a:endParaRPr>
          </a:p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T</a:t>
            </a:r>
          </a:p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A</a:t>
            </a:r>
          </a:p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N</a:t>
            </a:r>
          </a:p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Á</a:t>
            </a:r>
          </a:p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R</a:t>
            </a:r>
          </a:p>
          <a:p>
            <a:pPr algn="ctr"/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10-12</a:t>
            </a:r>
            <a:r>
              <a:rPr lang="hu-HU" altLang="hu-HU" sz="1800" b="1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félév</a:t>
            </a:r>
          </a:p>
        </p:txBody>
      </p:sp>
      <p:sp>
        <p:nvSpPr>
          <p:cNvPr id="292876" name="Oval 16"/>
          <p:cNvSpPr>
            <a:spLocks noChangeArrowheads="1"/>
          </p:cNvSpPr>
          <p:nvPr/>
        </p:nvSpPr>
        <p:spPr bwMode="auto">
          <a:xfrm>
            <a:off x="7308850" y="3860800"/>
            <a:ext cx="1511300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292877" name="Text Box 17"/>
          <p:cNvSpPr txBox="1">
            <a:spLocks noChangeArrowheads="1"/>
          </p:cNvSpPr>
          <p:nvPr/>
        </p:nvSpPr>
        <p:spPr bwMode="auto">
          <a:xfrm>
            <a:off x="7596188" y="4076700"/>
            <a:ext cx="935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altLang="hu-HU" sz="1800">
                <a:solidFill>
                  <a:schemeClr val="bg2"/>
                </a:solidFill>
                <a:latin typeface="Tahoma" panose="020B0604030504040204" pitchFamily="34" charset="0"/>
              </a:rPr>
              <a:t>SZTK</a:t>
            </a:r>
          </a:p>
        </p:txBody>
      </p:sp>
      <p:sp>
        <p:nvSpPr>
          <p:cNvPr id="292878" name="Oval 18"/>
          <p:cNvSpPr>
            <a:spLocks noChangeArrowheads="1"/>
          </p:cNvSpPr>
          <p:nvPr/>
        </p:nvSpPr>
        <p:spPr bwMode="auto">
          <a:xfrm>
            <a:off x="7308850" y="5373688"/>
            <a:ext cx="1584325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292879" name="Text Box 19"/>
          <p:cNvSpPr txBox="1">
            <a:spLocks noChangeArrowheads="1"/>
          </p:cNvSpPr>
          <p:nvPr/>
        </p:nvSpPr>
        <p:spPr bwMode="auto">
          <a:xfrm>
            <a:off x="7524750" y="558958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altLang="hu-HU" sz="1800">
                <a:solidFill>
                  <a:schemeClr val="bg2"/>
                </a:solidFill>
                <a:latin typeface="Tahoma" panose="020B0604030504040204" pitchFamily="34" charset="0"/>
              </a:rPr>
              <a:t>FOSZK</a:t>
            </a:r>
          </a:p>
        </p:txBody>
      </p:sp>
      <p:sp>
        <p:nvSpPr>
          <p:cNvPr id="292880" name="AutoShape 20"/>
          <p:cNvSpPr>
            <a:spLocks noChangeArrowheads="1"/>
          </p:cNvSpPr>
          <p:nvPr/>
        </p:nvSpPr>
        <p:spPr bwMode="auto">
          <a:xfrm>
            <a:off x="5364163" y="4797425"/>
            <a:ext cx="215900" cy="431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292881" name="AutoShape 21"/>
          <p:cNvSpPr>
            <a:spLocks noChangeArrowheads="1"/>
          </p:cNvSpPr>
          <p:nvPr/>
        </p:nvSpPr>
        <p:spPr bwMode="auto">
          <a:xfrm>
            <a:off x="6372225" y="4797425"/>
            <a:ext cx="215900" cy="431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292882" name="AutoShape 22"/>
          <p:cNvSpPr>
            <a:spLocks noChangeArrowheads="1"/>
          </p:cNvSpPr>
          <p:nvPr/>
        </p:nvSpPr>
        <p:spPr bwMode="auto">
          <a:xfrm>
            <a:off x="5724525" y="3357563"/>
            <a:ext cx="215900" cy="503237"/>
          </a:xfrm>
          <a:prstGeom prst="upArrow">
            <a:avLst>
              <a:gd name="adj1" fmla="val 50000"/>
              <a:gd name="adj2" fmla="val 5827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292883" name="AutoShape 23"/>
          <p:cNvSpPr>
            <a:spLocks noChangeArrowheads="1"/>
          </p:cNvSpPr>
          <p:nvPr/>
        </p:nvSpPr>
        <p:spPr bwMode="auto">
          <a:xfrm>
            <a:off x="6948488" y="5734050"/>
            <a:ext cx="503237" cy="142875"/>
          </a:xfrm>
          <a:prstGeom prst="leftArrow">
            <a:avLst>
              <a:gd name="adj1" fmla="val 50000"/>
              <a:gd name="adj2" fmla="val 8805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292885" name="Line 25"/>
          <p:cNvSpPr>
            <a:spLocks noChangeShapeType="1"/>
          </p:cNvSpPr>
          <p:nvPr/>
        </p:nvSpPr>
        <p:spPr bwMode="auto">
          <a:xfrm flipV="1">
            <a:off x="7092950" y="4581525"/>
            <a:ext cx="503238" cy="7191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2886" name="Line 26"/>
          <p:cNvSpPr>
            <a:spLocks noChangeShapeType="1"/>
          </p:cNvSpPr>
          <p:nvPr/>
        </p:nvSpPr>
        <p:spPr bwMode="auto">
          <a:xfrm flipV="1">
            <a:off x="6732588" y="4365625"/>
            <a:ext cx="576262" cy="142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2887" name="Line 27"/>
          <p:cNvSpPr>
            <a:spLocks noChangeShapeType="1"/>
          </p:cNvSpPr>
          <p:nvPr/>
        </p:nvSpPr>
        <p:spPr bwMode="auto">
          <a:xfrm>
            <a:off x="5219700" y="3933825"/>
            <a:ext cx="2016125" cy="2873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2888" name="Szövegdoboz 23"/>
          <p:cNvSpPr txBox="1">
            <a:spLocks noChangeArrowheads="1"/>
          </p:cNvSpPr>
          <p:nvPr/>
        </p:nvSpPr>
        <p:spPr bwMode="auto">
          <a:xfrm>
            <a:off x="10333038" y="18446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25" name="Felfelé nyíl 24"/>
          <p:cNvSpPr/>
          <p:nvPr/>
        </p:nvSpPr>
        <p:spPr>
          <a:xfrm>
            <a:off x="5219700" y="3357563"/>
            <a:ext cx="215900" cy="35877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pic>
        <p:nvPicPr>
          <p:cNvPr id="292890" name="Picture 26" descr="MPj041174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60350"/>
            <a:ext cx="12192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2891" name="Oval 27"/>
          <p:cNvSpPr>
            <a:spLocks noChangeArrowheads="1"/>
          </p:cNvSpPr>
          <p:nvPr/>
        </p:nvSpPr>
        <p:spPr bwMode="auto">
          <a:xfrm>
            <a:off x="611188" y="3429000"/>
            <a:ext cx="3095625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92892" name="Text Box 28"/>
          <p:cNvSpPr txBox="1">
            <a:spLocks noChangeArrowheads="1"/>
          </p:cNvSpPr>
          <p:nvPr/>
        </p:nvSpPr>
        <p:spPr bwMode="auto">
          <a:xfrm>
            <a:off x="1042988" y="3789363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b="1">
                <a:solidFill>
                  <a:schemeClr val="bg2"/>
                </a:solidFill>
              </a:rPr>
              <a:t>MUNKAERŐ PIAC</a:t>
            </a:r>
          </a:p>
        </p:txBody>
      </p:sp>
      <p:sp>
        <p:nvSpPr>
          <p:cNvPr id="292893" name="AutoShape 29"/>
          <p:cNvSpPr>
            <a:spLocks noChangeArrowheads="1"/>
          </p:cNvSpPr>
          <p:nvPr/>
        </p:nvSpPr>
        <p:spPr bwMode="auto">
          <a:xfrm>
            <a:off x="3708400" y="4005263"/>
            <a:ext cx="792163" cy="144462"/>
          </a:xfrm>
          <a:prstGeom prst="leftArrow">
            <a:avLst>
              <a:gd name="adj1" fmla="val 50000"/>
              <a:gd name="adj2" fmla="val 13708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hu-HU" altLang="hu-HU">
              <a:solidFill>
                <a:schemeClr val="bg1"/>
              </a:solidFill>
            </a:endParaRPr>
          </a:p>
        </p:txBody>
      </p:sp>
      <p:sp>
        <p:nvSpPr>
          <p:cNvPr id="292894" name="AutoShape 30"/>
          <p:cNvSpPr>
            <a:spLocks noChangeArrowheads="1"/>
          </p:cNvSpPr>
          <p:nvPr/>
        </p:nvSpPr>
        <p:spPr bwMode="auto">
          <a:xfrm>
            <a:off x="3635375" y="4365625"/>
            <a:ext cx="649288" cy="142875"/>
          </a:xfrm>
          <a:prstGeom prst="rightArrow">
            <a:avLst>
              <a:gd name="adj1" fmla="val 50000"/>
              <a:gd name="adj2" fmla="val 11361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7910-5420-45B8-A7E2-EC3798607077}" type="slidenum">
              <a:rPr lang="hu-HU" altLang="hu-HU"/>
              <a:pPr/>
              <a:t>5</a:t>
            </a:fld>
            <a:endParaRPr lang="hu-HU" altLang="hu-HU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6840537" cy="1143000"/>
          </a:xfrm>
        </p:spPr>
        <p:txBody>
          <a:bodyPr/>
          <a:lstStyle/>
          <a:p>
            <a:r>
              <a:rPr lang="hu-HU" altLang="hu-HU" sz="3600"/>
              <a:t>Információk elérhetősége</a:t>
            </a:r>
            <a:r>
              <a:rPr lang="hu-HU" altLang="hu-HU" sz="4000"/>
              <a:t/>
            </a:r>
            <a:br>
              <a:rPr lang="hu-HU" altLang="hu-HU" sz="4000"/>
            </a:br>
            <a:endParaRPr lang="hu-HU" altLang="hu-HU" sz="400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/>
              <a:t>Legfontosabb változás: nincs kötet! – </a:t>
            </a:r>
            <a:r>
              <a:rPr lang="hu-HU" altLang="hu-HU">
                <a:solidFill>
                  <a:schemeClr val="accent1"/>
                </a:solidFill>
              </a:rPr>
              <a:t>ÉRETTSÉGIZETTEKNEK: </a:t>
            </a:r>
            <a:r>
              <a:rPr lang="hu-HU" altLang="hu-HU"/>
              <a:t>alapszakok, osztatlan képzések</a:t>
            </a:r>
          </a:p>
          <a:p>
            <a:pPr>
              <a:lnSpc>
                <a:spcPct val="90000"/>
              </a:lnSpc>
            </a:pPr>
            <a:r>
              <a:rPr lang="hu-HU" altLang="hu-HU">
                <a:hlinkClick r:id="rId2"/>
              </a:rPr>
              <a:t>www.felvi.hu</a:t>
            </a:r>
            <a:r>
              <a:rPr lang="hu-HU" altLang="hu-HU"/>
              <a:t> (elsődleges forrás!)</a:t>
            </a:r>
          </a:p>
          <a:p>
            <a:pPr>
              <a:lnSpc>
                <a:spcPct val="90000"/>
              </a:lnSpc>
            </a:pPr>
            <a:r>
              <a:rPr lang="hu-HU" altLang="hu-HU"/>
              <a:t>FFT hivatalos kiegészítése (január)</a:t>
            </a:r>
          </a:p>
          <a:p>
            <a:pPr>
              <a:lnSpc>
                <a:spcPct val="90000"/>
              </a:lnSpc>
            </a:pPr>
            <a:r>
              <a:rPr lang="hu-HU" altLang="hu-HU"/>
              <a:t>A felsőoktatási intézmény vagy a kar honlapja</a:t>
            </a:r>
          </a:p>
          <a:p>
            <a:pPr>
              <a:lnSpc>
                <a:spcPct val="90000"/>
              </a:lnSpc>
            </a:pPr>
            <a:r>
              <a:rPr lang="hu-HU" altLang="hu-HU"/>
              <a:t>Nyílt napok</a:t>
            </a:r>
          </a:p>
        </p:txBody>
      </p:sp>
      <p:pic>
        <p:nvPicPr>
          <p:cNvPr id="271364" name="Picture 4" descr="MCj039812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913"/>
            <a:ext cx="1676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1367" name="AutoShape 7"/>
          <p:cNvSpPr>
            <a:spLocks noChangeArrowheads="1"/>
          </p:cNvSpPr>
          <p:nvPr/>
        </p:nvSpPr>
        <p:spPr bwMode="auto">
          <a:xfrm>
            <a:off x="395288" y="3789363"/>
            <a:ext cx="288925" cy="2160587"/>
          </a:xfrm>
          <a:prstGeom prst="downArrow">
            <a:avLst>
              <a:gd name="adj1" fmla="val 50000"/>
              <a:gd name="adj2" fmla="val 1869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662C-CCF1-4E5E-B0E0-BADEEEF3C9A8}" type="slidenum">
              <a:rPr lang="hu-HU" altLang="hu-HU"/>
              <a:pPr/>
              <a:t>6</a:t>
            </a:fld>
            <a:endParaRPr lang="hu-HU" altLang="hu-HU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Jelentkezés módja és határideje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353425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400"/>
              <a:t>Kétféle jelentkezési lehetőség (utoljára):</a:t>
            </a:r>
          </a:p>
          <a:p>
            <a:pPr lvl="1">
              <a:lnSpc>
                <a:spcPct val="80000"/>
              </a:lnSpc>
            </a:pPr>
            <a:r>
              <a:rPr lang="hu-HU" altLang="hu-HU" sz="2000"/>
              <a:t>Papír alapú – FFT tartalmazza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altLang="hu-HU" sz="2000"/>
              <a:t>	 </a:t>
            </a:r>
            <a:r>
              <a:rPr lang="hu-HU" altLang="hu-HU" sz="1800">
                <a:solidFill>
                  <a:schemeClr val="accent1"/>
                </a:solidFill>
              </a:rPr>
              <a:t>(cím: Oktatási Hivatal, 1380 Budapest, Pf. 1190)</a:t>
            </a:r>
          </a:p>
          <a:p>
            <a:pPr lvl="1">
              <a:lnSpc>
                <a:spcPct val="80000"/>
              </a:lnSpc>
            </a:pPr>
            <a:r>
              <a:rPr lang="hu-HU" altLang="hu-HU" sz="2000"/>
              <a:t>E-jelentkezés (</a:t>
            </a:r>
            <a:r>
              <a:rPr lang="hu-HU" altLang="hu-HU" sz="2000">
                <a:hlinkClick r:id="rId2"/>
              </a:rPr>
              <a:t>www.felvi.hu-n</a:t>
            </a:r>
            <a:r>
              <a:rPr lang="hu-HU" altLang="hu-HU" sz="2000"/>
              <a:t> történő regisztrációval – feltétel: internet elérhetőség, e-mail cím)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altLang="hu-HU" sz="2000"/>
              <a:t>De! papír alapon jelentkezőnek is kell regisztrálnia – ok: besorolási döntés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hu-HU" altLang="hu-HU" sz="2000"/>
          </a:p>
          <a:p>
            <a:pPr>
              <a:lnSpc>
                <a:spcPct val="80000"/>
              </a:lnSpc>
            </a:pPr>
            <a:r>
              <a:rPr lang="hu-HU" altLang="hu-HU" sz="2400"/>
              <a:t>Eljárási díj befizetése: </a:t>
            </a:r>
          </a:p>
          <a:p>
            <a:pPr lvl="1">
              <a:lnSpc>
                <a:spcPct val="80000"/>
              </a:lnSpc>
            </a:pPr>
            <a:r>
              <a:rPr lang="hu-HU" altLang="hu-HU" sz="2000"/>
              <a:t>átutalással vagy interneten keresztül bankkártya segítségével</a:t>
            </a:r>
          </a:p>
          <a:p>
            <a:pPr lvl="1">
              <a:lnSpc>
                <a:spcPct val="80000"/>
              </a:lnSpc>
            </a:pPr>
            <a:r>
              <a:rPr lang="hu-HU" altLang="hu-HU" sz="2000"/>
              <a:t>sárga csekken (csak papír alapú jelentkezőknél)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hu-HU" altLang="hu-HU" sz="2000"/>
          </a:p>
          <a:p>
            <a:pPr>
              <a:lnSpc>
                <a:spcPct val="80000"/>
              </a:lnSpc>
            </a:pPr>
            <a:r>
              <a:rPr lang="hu-HU" altLang="hu-HU" sz="2400"/>
              <a:t>Benyújtási (postára adási) határidő (jogvesztő!)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400">
                <a:solidFill>
                  <a:schemeClr val="accent1"/>
                </a:solidFill>
              </a:rPr>
              <a:t>			</a:t>
            </a:r>
            <a:r>
              <a:rPr lang="hu-HU" altLang="hu-HU">
                <a:solidFill>
                  <a:schemeClr val="accent1"/>
                </a:solidFill>
              </a:rPr>
              <a:t>2014. február 15. </a:t>
            </a:r>
          </a:p>
        </p:txBody>
      </p:sp>
      <p:pic>
        <p:nvPicPr>
          <p:cNvPr id="273413" name="Picture 5" descr="MCj043388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A058B-43BB-4F85-9528-459E2814B233}" type="slidenum">
              <a:rPr lang="hu-HU" altLang="hu-HU"/>
              <a:pPr/>
              <a:t>7</a:t>
            </a:fld>
            <a:endParaRPr lang="hu-HU" altLang="hu-HU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Eljárási díj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687888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hu-HU" altLang="hu-HU">
                <a:solidFill>
                  <a:schemeClr val="accent1"/>
                </a:solidFill>
              </a:rPr>
              <a:t>Alapdíj (9000 Ft)</a:t>
            </a:r>
            <a:r>
              <a:rPr lang="hu-HU" altLang="hu-HU"/>
              <a:t> </a:t>
            </a:r>
          </a:p>
          <a:p>
            <a:pPr marL="990600" lvl="1" indent="-533400"/>
            <a:r>
              <a:rPr lang="hu-HU" altLang="hu-HU"/>
              <a:t>mindenkinek ki kell fizetnie – OH</a:t>
            </a:r>
          </a:p>
          <a:p>
            <a:pPr marL="990600" lvl="1" indent="-533400"/>
            <a:r>
              <a:rPr lang="hu-HU" altLang="hu-HU"/>
              <a:t>3 képzés megjelölésének ára </a:t>
            </a:r>
          </a:p>
          <a:p>
            <a:pPr marL="990600" lvl="1" indent="-533400">
              <a:buFontTx/>
              <a:buNone/>
            </a:pPr>
            <a:r>
              <a:rPr lang="hu-HU" altLang="hu-HU"/>
              <a:t>	(de! ua. intézmény, kar, szak, képzési szint, munkarend = 2 sor, de 1 jelentkezés pl: </a:t>
            </a:r>
          </a:p>
          <a:p>
            <a:pPr marL="990600" lvl="1" indent="-533400">
              <a:buFontTx/>
              <a:buNone/>
            </a:pPr>
            <a:r>
              <a:rPr lang="hu-HU" altLang="hu-HU"/>
              <a:t>	</a:t>
            </a:r>
            <a:r>
              <a:rPr lang="hu-HU" altLang="hu-HU" sz="2400"/>
              <a:t>DE-BTK történelem ANA</a:t>
            </a:r>
          </a:p>
          <a:p>
            <a:pPr marL="990600" lvl="1" indent="-533400">
              <a:buFontTx/>
              <a:buNone/>
            </a:pPr>
            <a:r>
              <a:rPr lang="hu-HU" altLang="hu-HU" sz="2400"/>
              <a:t>					        = 1 jelentkezés</a:t>
            </a:r>
          </a:p>
          <a:p>
            <a:pPr marL="990600" lvl="1" indent="-533400">
              <a:buFontTx/>
              <a:buNone/>
            </a:pPr>
            <a:r>
              <a:rPr lang="hu-HU" altLang="hu-HU" sz="2400"/>
              <a:t>	DE-BTK történelem ANK</a:t>
            </a:r>
          </a:p>
        </p:txBody>
      </p:sp>
      <p:pic>
        <p:nvPicPr>
          <p:cNvPr id="275461" name="Picture 5" descr="MCj043392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5462" name="AutoShape 6"/>
          <p:cNvSpPr>
            <a:spLocks/>
          </p:cNvSpPr>
          <p:nvPr/>
        </p:nvSpPr>
        <p:spPr bwMode="auto">
          <a:xfrm>
            <a:off x="5940425" y="4652963"/>
            <a:ext cx="215900" cy="1295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6995-CFD2-48F3-8ECF-5701F4071885}" type="slidenum">
              <a:rPr lang="hu-HU" altLang="hu-HU"/>
              <a:pPr/>
              <a:t>8</a:t>
            </a:fld>
            <a:endParaRPr lang="hu-HU" altLang="hu-HU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Eljárási díj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26375" cy="41148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2"/>
            </a:pPr>
            <a:r>
              <a:rPr lang="hu-HU" altLang="hu-HU">
                <a:solidFill>
                  <a:schemeClr val="accent1"/>
                </a:solidFill>
              </a:rPr>
              <a:t>Kiegészítő díj (2000 Ft)</a:t>
            </a:r>
            <a:r>
              <a:rPr lang="hu-HU" altLang="hu-HU"/>
              <a:t>	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hu-HU" altLang="hu-HU"/>
              <a:t>	</a:t>
            </a:r>
            <a:r>
              <a:rPr lang="hu-HU" altLang="hu-HU" sz="2800"/>
              <a:t>minden újabb jelentkezésért – OH (ANA+ANK=1 jelentekés), de max. </a:t>
            </a:r>
            <a:r>
              <a:rPr lang="hu-HU" altLang="hu-HU" sz="2800">
                <a:solidFill>
                  <a:srgbClr val="FF0000"/>
                </a:solidFill>
              </a:rPr>
              <a:t>5</a:t>
            </a:r>
            <a:r>
              <a:rPr lang="hu-HU" altLang="hu-HU" sz="2800"/>
              <a:t> jelentkezés lehet</a:t>
            </a:r>
          </a:p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hu-HU" altLang="hu-HU">
                <a:solidFill>
                  <a:schemeClr val="accent1"/>
                </a:solidFill>
              </a:rPr>
              <a:t>Külön eljárási díj (változó összeg)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hu-HU" altLang="hu-HU"/>
              <a:t>	</a:t>
            </a:r>
            <a:r>
              <a:rPr lang="hu-HU" altLang="hu-HU" sz="2800"/>
              <a:t>az intézmények kérhetik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hu-HU" altLang="hu-HU" sz="2800"/>
              <a:t>	FFT-ben, csekket az intézmény küld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hu-HU" altLang="hu-HU">
                <a:hlinkClick r:id="rId2"/>
              </a:rPr>
              <a:t>www.felvi.hu</a:t>
            </a:r>
            <a:r>
              <a:rPr lang="hu-HU" altLang="hu-HU"/>
              <a:t> – „Eljárásidíj-kalkulátor”</a:t>
            </a:r>
          </a:p>
        </p:txBody>
      </p:sp>
      <p:pic>
        <p:nvPicPr>
          <p:cNvPr id="276486" name="Picture 6" descr="MCj043392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7B2AC-2EE1-4EE0-8055-58D6DE61FADE}" type="slidenum">
              <a:rPr lang="hu-HU" altLang="hu-HU"/>
              <a:pPr/>
              <a:t>9</a:t>
            </a:fld>
            <a:endParaRPr lang="hu-HU" altLang="hu-HU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Jelentkezési lap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675687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/>
              <a:t>Felvételi azonosító szám (12 karakter)</a:t>
            </a:r>
          </a:p>
          <a:p>
            <a:pPr lvl="1">
              <a:lnSpc>
                <a:spcPct val="90000"/>
              </a:lnSpc>
            </a:pPr>
            <a:r>
              <a:rPr lang="hu-HU" altLang="hu-HU"/>
              <a:t>a jelentkező minden adatát ez alatt a szám alatt tartja nyilván az OH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hu-HU" altLang="hu-HU"/>
          </a:p>
          <a:p>
            <a:pPr lvl="1">
              <a:lnSpc>
                <a:spcPct val="90000"/>
              </a:lnSpc>
            </a:pPr>
            <a:r>
              <a:rPr lang="hu-HU" altLang="hu-HU"/>
              <a:t>a felvételi eljárás alatt végig erre a számra hivatkozva kérhető felvilágosítás, küldhető be dokumentum, reklamálhatók a döntések, stb.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hu-HU" altLang="hu-HU"/>
          </a:p>
          <a:p>
            <a:pPr lvl="1">
              <a:lnSpc>
                <a:spcPct val="90000"/>
              </a:lnSpc>
            </a:pPr>
            <a:r>
              <a:rPr lang="hu-HU" altLang="hu-HU"/>
              <a:t>a csekk és a jelentkezési lap összefügg, szám ua.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/>
              <a:t>	</a:t>
            </a:r>
          </a:p>
        </p:txBody>
      </p:sp>
      <p:pic>
        <p:nvPicPr>
          <p:cNvPr id="280581" name="Picture 5" descr="MCj029556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471613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ikra">
  <a:themeElements>
    <a:clrScheme name="Szikra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zik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zikra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1576</TotalTime>
  <Words>1113</Words>
  <Application>Microsoft Office PowerPoint</Application>
  <PresentationFormat>Diavetítés a képernyőre (4:3 oldalarány)</PresentationFormat>
  <Paragraphs>241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0" baseType="lpstr">
      <vt:lpstr>Times New Roman</vt:lpstr>
      <vt:lpstr>Tahoma</vt:lpstr>
      <vt:lpstr>Wingdings</vt:lpstr>
      <vt:lpstr>Arial</vt:lpstr>
      <vt:lpstr>Szikra</vt:lpstr>
      <vt:lpstr>PowerPoint-bemutató</vt:lpstr>
      <vt:lpstr>Miről kell dönteni?</vt:lpstr>
      <vt:lpstr>Állami ösztöndíj</vt:lpstr>
      <vt:lpstr>A bolognai rendszer</vt:lpstr>
      <vt:lpstr>Információk elérhetősége </vt:lpstr>
      <vt:lpstr>Jelentkezés módja és határideje</vt:lpstr>
      <vt:lpstr>Eljárási díj</vt:lpstr>
      <vt:lpstr>Eljárási díj</vt:lpstr>
      <vt:lpstr>Jelentkezési lap</vt:lpstr>
      <vt:lpstr>Jelentkezési lap kitöltése</vt:lpstr>
      <vt:lpstr>E-jelentkezés</vt:lpstr>
      <vt:lpstr>E-jelentkezés</vt:lpstr>
      <vt:lpstr>Mit kell csatolni a jelentkezéshez?</vt:lpstr>
      <vt:lpstr>Mikor érvényes a jelentkezés?</vt:lpstr>
      <vt:lpstr>A jelentkezési sorrend</vt:lpstr>
      <vt:lpstr>Felvételi döntés után</vt:lpstr>
      <vt:lpstr>Pontszámítás</vt:lpstr>
      <vt:lpstr>Hogyan lesz 500 pont?</vt:lpstr>
      <vt:lpstr>Hogyan lesz 500 pont?</vt:lpstr>
      <vt:lpstr>Hogyan lesz 500 pont?</vt:lpstr>
      <vt:lpstr>Többletpontok  (max. 100 pont)</vt:lpstr>
      <vt:lpstr>Többletpontok  (max. 100 pont)</vt:lpstr>
      <vt:lpstr>Tudnivalók a többletpontok kapcsán</vt:lpstr>
      <vt:lpstr>Kötelező emelt szintű érettségi követelmény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Debreceni Egyetem</dc:title>
  <dc:creator>.</dc:creator>
  <cp:lastModifiedBy>Fazekas Zoltán</cp:lastModifiedBy>
  <cp:revision>49</cp:revision>
  <dcterms:created xsi:type="dcterms:W3CDTF">2007-12-01T14:50:18Z</dcterms:created>
  <dcterms:modified xsi:type="dcterms:W3CDTF">2017-06-20T13:02:03Z</dcterms:modified>
</cp:coreProperties>
</file>