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0" r:id="rId1"/>
  </p:sldMasterIdLst>
  <p:notesMasterIdLst>
    <p:notesMasterId r:id="rId28"/>
  </p:notesMasterIdLst>
  <p:handoutMasterIdLst>
    <p:handoutMasterId r:id="rId29"/>
  </p:handoutMasterIdLst>
  <p:sldIdLst>
    <p:sldId id="256" r:id="rId2"/>
    <p:sldId id="322" r:id="rId3"/>
    <p:sldId id="338" r:id="rId4"/>
    <p:sldId id="337" r:id="rId5"/>
    <p:sldId id="321" r:id="rId6"/>
    <p:sldId id="323" r:id="rId7"/>
    <p:sldId id="325" r:id="rId8"/>
    <p:sldId id="326" r:id="rId9"/>
    <p:sldId id="330" r:id="rId10"/>
    <p:sldId id="331" r:id="rId11"/>
    <p:sldId id="332" r:id="rId12"/>
    <p:sldId id="324" r:id="rId13"/>
    <p:sldId id="327" r:id="rId14"/>
    <p:sldId id="328" r:id="rId15"/>
    <p:sldId id="333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35" r:id="rId24"/>
    <p:sldId id="340" r:id="rId25"/>
    <p:sldId id="342" r:id="rId26"/>
    <p:sldId id="295" r:id="rId27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69" d="100"/>
          <a:sy n="69" d="100"/>
        </p:scale>
        <p:origin x="15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52B37C-0153-4BF0-BAD4-C1CCC4727291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6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226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6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27A07D3C-51D4-40B6-8720-ECBB1DBB3F52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7683460F-1167-44B5-90F6-D4D4EDA4A2F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50452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5C53A-F3E6-4BBB-91FD-710043AC5A3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7955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9FE2A-0B4F-473B-9ABF-40E51E9737A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33357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Cím, szöveg és áb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ClipArt-elem helye 3"/>
          <p:cNvSpPr>
            <a:spLocks noGrp="1"/>
          </p:cNvSpPr>
          <p:nvPr>
            <p:ph type="clipArt" sz="half" idx="2"/>
          </p:nvPr>
        </p:nvSpPr>
        <p:spPr>
          <a:xfrm>
            <a:off x="4914900" y="1981200"/>
            <a:ext cx="3695700" cy="4114800"/>
          </a:xfrm>
        </p:spPr>
        <p:txBody>
          <a:bodyPr>
            <a:normAutofit/>
          </a:bodyPr>
          <a:lstStyle/>
          <a:p>
            <a:pPr lvl="0"/>
            <a:endParaRPr lang="hu-HU" noProof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CFBCE6-30BC-47F5-92F1-2BE9F7CD64F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32555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EABAA-DF6E-48A5-A9DF-B0B8CB07A55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5578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86F000F3-2C75-45D8-AF09-85E44993B9E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79729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FADC7-A3A6-4D16-AE06-093BB9106A9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50059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3789F-D06C-43C2-AABD-B5873732111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6035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4885B-4391-43D9-989A-3E05BD6645C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07127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143E9-74C4-4D04-92DF-60B6C9F36A8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2837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28B55-524F-4653-95F7-5D79B394A20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7048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D9D8BEB9-5CAB-4419-8579-16A563C18DB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272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1103F72F-DCFE-491A-BE58-85310C1FE528}" type="slidenum">
              <a:rPr lang="hu-HU" altLang="hu-HU"/>
              <a:pPr/>
              <a:t>‹#›</a:t>
            </a:fld>
            <a:endParaRPr lang="hu-HU" alt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899" r:id="rId2"/>
    <p:sldLayoutId id="2147483908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9" r:id="rId9"/>
    <p:sldLayoutId id="2147483905" r:id="rId10"/>
    <p:sldLayoutId id="2147483906" r:id="rId11"/>
    <p:sldLayoutId id="214748391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3695700" cy="4687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hu-HU" altLang="hu-HU" sz="4400" smtClean="0"/>
          </a:p>
          <a:p>
            <a:pPr eaLnBrk="1" hangingPunct="1">
              <a:lnSpc>
                <a:spcPct val="90000"/>
              </a:lnSpc>
            </a:pPr>
            <a:endParaRPr lang="hu-HU" altLang="hu-HU" sz="36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36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0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0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0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0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000" smtClean="0"/>
              <a:t>2015. január 8.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0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000" smtClean="0"/>
              <a:t>Bartáné Kustár Katalin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1800" smtClean="0"/>
              <a:t>DE-BTK tanulmányi osztályvezető</a:t>
            </a:r>
          </a:p>
        </p:txBody>
      </p:sp>
      <p:sp>
        <p:nvSpPr>
          <p:cNvPr id="5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8F66605-293C-4C27-99A7-2FD22D3F9BA7}" type="slidenum">
              <a:rPr lang="hu-HU" altLang="hu-HU">
                <a:solidFill>
                  <a:srgbClr val="045C75"/>
                </a:solidFill>
              </a:rPr>
              <a:pPr eaLnBrk="1" hangingPunct="1"/>
              <a:t>1</a:t>
            </a:fld>
            <a:endParaRPr lang="hu-HU" altLang="hu-HU">
              <a:solidFill>
                <a:srgbClr val="045C75"/>
              </a:solidFill>
            </a:endParaRPr>
          </a:p>
        </p:txBody>
      </p:sp>
      <p:sp>
        <p:nvSpPr>
          <p:cNvPr id="6148" name="Rectangle 8"/>
          <p:cNvSpPr>
            <a:spLocks noChangeArrowheads="1"/>
          </p:cNvSpPr>
          <p:nvPr/>
        </p:nvSpPr>
        <p:spPr bwMode="auto">
          <a:xfrm>
            <a:off x="900113" y="1125538"/>
            <a:ext cx="6465887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hu-HU" altLang="hu-HU" sz="3600" b="1">
                <a:latin typeface="Tahoma" panose="020B0604030504040204" pitchFamily="34" charset="0"/>
              </a:rPr>
              <a:t>A 2015A felvételi eljárásról</a:t>
            </a:r>
          </a:p>
        </p:txBody>
      </p:sp>
      <p:pic>
        <p:nvPicPr>
          <p:cNvPr id="6149" name="Picture 11" descr="MCj021519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060575"/>
            <a:ext cx="3743325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E-jelentkezés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81200"/>
            <a:ext cx="8604250" cy="4616450"/>
          </a:xfrm>
        </p:spPr>
        <p:txBody>
          <a:bodyPr/>
          <a:lstStyle/>
          <a:p>
            <a:pPr eaLnBrk="1" hangingPunct="1"/>
            <a:r>
              <a:rPr lang="hu-HU" altLang="hu-HU" sz="2800" smtClean="0">
                <a:solidFill>
                  <a:srgbClr val="FF0000"/>
                </a:solidFill>
              </a:rPr>
              <a:t>www.felvi.hu </a:t>
            </a:r>
            <a:r>
              <a:rPr lang="hu-HU" altLang="hu-HU" sz="2800" smtClean="0"/>
              <a:t>– regisztráció </a:t>
            </a:r>
          </a:p>
          <a:p>
            <a:pPr lvl="1" eaLnBrk="1" hangingPunct="1"/>
            <a:r>
              <a:rPr lang="hu-HU" altLang="hu-HU" smtClean="0"/>
              <a:t>felhasználói név (azonosító)</a:t>
            </a:r>
          </a:p>
          <a:p>
            <a:pPr lvl="1" eaLnBrk="1" hangingPunct="1"/>
            <a:r>
              <a:rPr lang="hu-HU" altLang="hu-HU" smtClean="0"/>
              <a:t>jelszó</a:t>
            </a:r>
          </a:p>
          <a:p>
            <a:pPr lvl="1" eaLnBrk="1" hangingPunct="1"/>
            <a:r>
              <a:rPr lang="hu-HU" altLang="hu-HU" smtClean="0"/>
              <a:t>e-mail cím</a:t>
            </a:r>
          </a:p>
          <a:p>
            <a:pPr eaLnBrk="1" hangingPunct="1"/>
            <a:r>
              <a:rPr lang="hu-HU" altLang="hu-HU" sz="2800" i="1" smtClean="0"/>
              <a:t>A Szolgáltatások </a:t>
            </a:r>
            <a:r>
              <a:rPr lang="hu-HU" altLang="hu-HU" sz="2800" smtClean="0"/>
              <a:t>cím alatt található az E-felvételi – el kell fogadni a továbblépéshez a felhasználási feltételeket</a:t>
            </a:r>
          </a:p>
          <a:p>
            <a:pPr eaLnBrk="1" hangingPunct="1"/>
            <a:r>
              <a:rPr lang="hu-HU" altLang="hu-HU" sz="2800" smtClean="0">
                <a:solidFill>
                  <a:schemeClr val="accent1"/>
                </a:solidFill>
              </a:rPr>
              <a:t>Egyedi biztonsági kód </a:t>
            </a:r>
            <a:r>
              <a:rPr lang="hu-HU" altLang="hu-HU" sz="2800" smtClean="0"/>
              <a:t>– a</a:t>
            </a:r>
            <a:r>
              <a:rPr lang="hu-HU" altLang="hu-HU" sz="2800" smtClean="0">
                <a:solidFill>
                  <a:schemeClr val="accent1"/>
                </a:solidFill>
              </a:rPr>
              <a:t> </a:t>
            </a:r>
            <a:r>
              <a:rPr lang="hu-HU" altLang="hu-HU" sz="2800" smtClean="0"/>
              <a:t>rendszer automatikusan küldi, a további belépésekhez kell!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4592134-17E6-4A92-9AEA-ED63C00D0C8E}" type="slidenum">
              <a:rPr lang="hu-HU" altLang="hu-HU">
                <a:solidFill>
                  <a:srgbClr val="045C75"/>
                </a:solidFill>
              </a:rPr>
              <a:pPr eaLnBrk="1" hangingPunct="1"/>
              <a:t>10</a:t>
            </a:fld>
            <a:endParaRPr lang="hu-HU" altLang="hu-HU">
              <a:solidFill>
                <a:srgbClr val="045C75"/>
              </a:solidFill>
            </a:endParaRPr>
          </a:p>
        </p:txBody>
      </p:sp>
      <p:pic>
        <p:nvPicPr>
          <p:cNvPr id="15365" name="Picture 4" descr="MCj043699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60350"/>
            <a:ext cx="2266950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eaLnBrk="1" hangingPunct="1"/>
            <a:r>
              <a:rPr lang="hu-HU" altLang="hu-HU" smtClean="0"/>
              <a:t>E-jelentkezés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14500"/>
            <a:ext cx="8353425" cy="5143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400" smtClean="0"/>
              <a:t>Dokumentum csatolás: elektronikusan, vagy postai úton is lehet (felvételi azonosító!)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400" smtClean="0"/>
          </a:p>
          <a:p>
            <a:pPr eaLnBrk="1" hangingPunct="1">
              <a:lnSpc>
                <a:spcPct val="90000"/>
              </a:lnSpc>
            </a:pPr>
            <a:r>
              <a:rPr lang="hu-HU" altLang="hu-HU" sz="2400" smtClean="0"/>
              <a:t>Eljárási díj határideje: </a:t>
            </a:r>
            <a:r>
              <a:rPr lang="hu-HU" altLang="hu-HU" sz="2800" smtClean="0">
                <a:solidFill>
                  <a:schemeClr val="accent1"/>
                </a:solidFill>
              </a:rPr>
              <a:t>február 15., </a:t>
            </a:r>
            <a:r>
              <a:rPr lang="hu-HU" altLang="hu-HU" sz="2400" smtClean="0"/>
              <a:t>módjai: csak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mtClean="0"/>
              <a:t>átutalás vagy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mtClean="0"/>
              <a:t>bankkártyás fizetés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hu-HU" altLang="hu-HU" smtClean="0"/>
          </a:p>
          <a:p>
            <a:pPr eaLnBrk="1" hangingPunct="1">
              <a:lnSpc>
                <a:spcPct val="90000"/>
              </a:lnSpc>
            </a:pPr>
            <a:r>
              <a:rPr lang="hu-HU" altLang="hu-HU" sz="2400" smtClean="0">
                <a:solidFill>
                  <a:schemeClr val="accent1"/>
                </a:solidFill>
              </a:rPr>
              <a:t>Hitelesíteni kell</a:t>
            </a:r>
            <a:r>
              <a:rPr lang="hu-HU" altLang="hu-HU" sz="2400" smtClean="0"/>
              <a:t>, anélkül érvénytelen!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mtClean="0"/>
              <a:t>Ügyfélkapu regisztrációval (okmányirodákban, de! ideiglenes regisztráció nem elég)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mtClean="0"/>
              <a:t>Hitelesítő adatlap (nyomtatvány kinyomtatás, aláírása, postázása) -  határidő: </a:t>
            </a:r>
            <a:r>
              <a:rPr lang="hu-HU" altLang="hu-HU" smtClean="0">
                <a:solidFill>
                  <a:schemeClr val="accent1"/>
                </a:solidFill>
              </a:rPr>
              <a:t>2015. február 23.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40B0917-6019-4EBB-BFA0-F6B87328014D}" type="slidenum">
              <a:rPr lang="hu-HU" altLang="hu-HU">
                <a:solidFill>
                  <a:srgbClr val="045C75"/>
                </a:solidFill>
              </a:rPr>
              <a:pPr eaLnBrk="1" hangingPunct="1"/>
              <a:t>11</a:t>
            </a:fld>
            <a:endParaRPr lang="hu-HU" altLang="hu-HU">
              <a:solidFill>
                <a:srgbClr val="045C75"/>
              </a:solidFill>
            </a:endParaRPr>
          </a:p>
        </p:txBody>
      </p:sp>
      <p:pic>
        <p:nvPicPr>
          <p:cNvPr id="16389" name="Picture 4" descr="MCj043699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60350"/>
            <a:ext cx="2266950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/>
              <a:t>Mit kell csatolni a jelentkezéshez?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844675"/>
            <a:ext cx="8604250" cy="4752975"/>
          </a:xfrm>
        </p:spPr>
        <p:txBody>
          <a:bodyPr/>
          <a:lstStyle/>
          <a:p>
            <a:pPr eaLnBrk="1" hangingPunct="1"/>
            <a:r>
              <a:rPr lang="hu-HU" altLang="hu-HU" sz="2800" smtClean="0"/>
              <a:t>A már rendelkezésre álló és pontszámítás alapjául szolgáló dokumentum </a:t>
            </a:r>
            <a:r>
              <a:rPr lang="hu-HU" altLang="hu-HU" sz="2800" smtClean="0">
                <a:solidFill>
                  <a:schemeClr val="accent1"/>
                </a:solidFill>
              </a:rPr>
              <a:t>másolatát</a:t>
            </a:r>
            <a:r>
              <a:rPr lang="hu-HU" altLang="hu-HU" sz="2800" smtClean="0"/>
              <a:t> (pl. nyelvvizsga-bizonyítvány).</a:t>
            </a:r>
          </a:p>
          <a:p>
            <a:pPr eaLnBrk="1" hangingPunct="1"/>
            <a:r>
              <a:rPr lang="hu-HU" altLang="hu-HU" sz="2800" smtClean="0"/>
              <a:t>Ha nem rendelkezik még az előírt dokumentummal</a:t>
            </a:r>
          </a:p>
          <a:p>
            <a:pPr lvl="1" eaLnBrk="1" hangingPunct="1">
              <a:buFontTx/>
              <a:buNone/>
            </a:pPr>
            <a:r>
              <a:rPr lang="hu-HU" altLang="hu-HU" smtClean="0"/>
              <a:t>a végső dokumentum pótlás határideje: </a:t>
            </a:r>
          </a:p>
          <a:p>
            <a:pPr lvl="1" eaLnBrk="1" hangingPunct="1">
              <a:buFontTx/>
              <a:buNone/>
            </a:pPr>
            <a:r>
              <a:rPr lang="hu-HU" altLang="hu-HU" smtClean="0">
                <a:solidFill>
                  <a:srgbClr val="FF0000"/>
                </a:solidFill>
              </a:rPr>
              <a:t>				2015. július 9.</a:t>
            </a:r>
            <a:r>
              <a:rPr lang="hu-HU" altLang="hu-HU" smtClean="0">
                <a:solidFill>
                  <a:schemeClr val="accent1"/>
                </a:solidFill>
              </a:rPr>
              <a:t> </a:t>
            </a:r>
          </a:p>
          <a:p>
            <a:pPr eaLnBrk="1" hangingPunct="1"/>
            <a:r>
              <a:rPr lang="hu-HU" altLang="hu-HU" sz="2800" smtClean="0"/>
              <a:t>Dokumentummásolatokat csak egy példányban!</a:t>
            </a:r>
          </a:p>
          <a:p>
            <a:pPr eaLnBrk="1" hangingPunct="1"/>
            <a:r>
              <a:rPr lang="hu-HU" altLang="hu-HU" sz="2800" smtClean="0"/>
              <a:t>Később küldött másolaton a felvételi azonosító legyen rajta!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26DA726-B30F-4872-8CA8-BD2E8241A35C}" type="slidenum">
              <a:rPr lang="hu-HU" altLang="hu-HU">
                <a:solidFill>
                  <a:srgbClr val="045C75"/>
                </a:solidFill>
              </a:rPr>
              <a:pPr eaLnBrk="1" hangingPunct="1"/>
              <a:t>12</a:t>
            </a:fld>
            <a:endParaRPr lang="hu-HU" altLang="hu-HU">
              <a:solidFill>
                <a:srgbClr val="045C75"/>
              </a:solidFill>
            </a:endParaRPr>
          </a:p>
        </p:txBody>
      </p:sp>
      <p:pic>
        <p:nvPicPr>
          <p:cNvPr id="17413" name="Picture 5" descr="MCj043260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763" y="0"/>
            <a:ext cx="1392237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Mikor érvényes a jelentkezés?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071688"/>
            <a:ext cx="8604250" cy="4786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 smtClean="0"/>
              <a:t>Ha a jelentkező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a</a:t>
            </a:r>
            <a:r>
              <a:rPr lang="hu-HU" altLang="hu-HU" sz="2800" smtClean="0">
                <a:solidFill>
                  <a:schemeClr val="accent1"/>
                </a:solidFill>
              </a:rPr>
              <a:t> megfelelő</a:t>
            </a:r>
            <a:r>
              <a:rPr lang="hu-HU" altLang="hu-HU" sz="2800" smtClean="0"/>
              <a:t> jelentkezési lapon, elektronikus felületen nyújtotta be a jelentkezését,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megadta a kötelezően megjelölt adatokat,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legalább egy jelentkezési helyet megjelölt, 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hitelesítette a jelentkezését (ügyfélkapu vagy hitelesítő adatlap beküldése),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>
                <a:solidFill>
                  <a:schemeClr val="accent1"/>
                </a:solidFill>
              </a:rPr>
              <a:t>befizette, átutalta</a:t>
            </a:r>
            <a:r>
              <a:rPr lang="hu-HU" altLang="hu-HU" sz="2800" smtClean="0"/>
              <a:t> az eljárási díjat.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28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 smtClean="0"/>
              <a:t>Fontos: fénymásolat készítése, ajánlott küldemény, ne az utolsó napon!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2800" smtClean="0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F543760-DC91-48A8-B328-C7296D20336C}" type="slidenum">
              <a:rPr lang="hu-HU" altLang="hu-HU">
                <a:solidFill>
                  <a:srgbClr val="045C75"/>
                </a:solidFill>
              </a:rPr>
              <a:pPr eaLnBrk="1" hangingPunct="1"/>
              <a:t>13</a:t>
            </a:fld>
            <a:endParaRPr lang="hu-HU" altLang="hu-HU">
              <a:solidFill>
                <a:srgbClr val="045C75"/>
              </a:solidFill>
            </a:endParaRPr>
          </a:p>
        </p:txBody>
      </p:sp>
      <p:pic>
        <p:nvPicPr>
          <p:cNvPr id="18437" name="Picture 5" descr="MCj043471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214313"/>
            <a:ext cx="9540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543800" cy="1431925"/>
          </a:xfrm>
        </p:spPr>
        <p:txBody>
          <a:bodyPr/>
          <a:lstStyle/>
          <a:p>
            <a:pPr eaLnBrk="1" hangingPunct="1"/>
            <a:r>
              <a:rPr lang="hu-HU" altLang="hu-HU" smtClean="0"/>
              <a:t>A jelentkezési sorrend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357438"/>
            <a:ext cx="8532812" cy="4311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mtClean="0"/>
              <a:t>Egy jelentkező egy felvételi eljárásban csak egy helyre vehető fel – ezért fontos!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/>
              <a:t>A rangsorban szereplő első olyan helyre lesz felvéve, ahová elég a pontszáma.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/>
              <a:t>Azt írja előre, ahová leginkább szeretne bekerülni!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>
                <a:solidFill>
                  <a:schemeClr val="accent1"/>
                </a:solidFill>
              </a:rPr>
              <a:t>1 alkalommal módosítható a sorrend</a:t>
            </a:r>
            <a:r>
              <a:rPr lang="hu-HU" altLang="hu-HU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200" smtClean="0">
                <a:solidFill>
                  <a:srgbClr val="FF0000"/>
                </a:solidFill>
              </a:rPr>
              <a:t>2015. július 9-ig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200" smtClean="0">
                <a:cs typeface="Tahoma" panose="020B0604030504040204" pitchFamily="34" charset="0"/>
              </a:rPr>
              <a:t>≠ </a:t>
            </a:r>
            <a:r>
              <a:rPr lang="hu-HU" altLang="hu-HU" sz="2200" smtClean="0"/>
              <a:t>újabb jelentkezési hely megjelölése!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200" smtClean="0"/>
              <a:t>a módosítás már nem módosítható vissza vagy tovább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mtClean="0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8D3CED4-BEAF-40D9-A7D0-ED5B89605C2F}" type="slidenum">
              <a:rPr lang="hu-HU" altLang="hu-HU">
                <a:solidFill>
                  <a:srgbClr val="045C75"/>
                </a:solidFill>
              </a:rPr>
              <a:pPr eaLnBrk="1" hangingPunct="1"/>
              <a:t>14</a:t>
            </a:fld>
            <a:endParaRPr lang="hu-HU" altLang="hu-HU">
              <a:solidFill>
                <a:srgbClr val="045C75"/>
              </a:solidFill>
            </a:endParaRPr>
          </a:p>
        </p:txBody>
      </p:sp>
      <p:pic>
        <p:nvPicPr>
          <p:cNvPr id="19461" name="Picture 4" descr="MCj039812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8913"/>
            <a:ext cx="16764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Felvételi döntés után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981200"/>
            <a:ext cx="8353425" cy="4876800"/>
          </a:xfrm>
        </p:spPr>
        <p:txBody>
          <a:bodyPr/>
          <a:lstStyle/>
          <a:p>
            <a:pPr eaLnBrk="1" hangingPunct="1"/>
            <a:r>
              <a:rPr lang="hu-HU" altLang="hu-HU" smtClean="0"/>
              <a:t>Ponthúzás várható időpontja: </a:t>
            </a:r>
          </a:p>
          <a:p>
            <a:pPr lvl="1" eaLnBrk="1" hangingPunct="1">
              <a:buFontTx/>
              <a:buNone/>
            </a:pPr>
            <a:r>
              <a:rPr lang="hu-HU" altLang="hu-HU" sz="3200" smtClean="0">
                <a:solidFill>
                  <a:srgbClr val="FF0000"/>
                </a:solidFill>
              </a:rPr>
              <a:t>2015. július 23.</a:t>
            </a:r>
          </a:p>
          <a:p>
            <a:pPr eaLnBrk="1" hangingPunct="1"/>
            <a:r>
              <a:rPr lang="hu-HU" altLang="hu-HU" smtClean="0"/>
              <a:t>Ha a kívánt intézmény megjelölt szakjára nyert felvételt – beiratkozás </a:t>
            </a:r>
          </a:p>
          <a:p>
            <a:pPr eaLnBrk="1" hangingPunct="1"/>
            <a:r>
              <a:rPr lang="hu-HU" altLang="hu-HU" smtClean="0"/>
              <a:t>Ha nem oda vették fel, ahová szeretett volna bekerülni</a:t>
            </a:r>
          </a:p>
          <a:p>
            <a:pPr lvl="1" eaLnBrk="1" hangingPunct="1"/>
            <a:r>
              <a:rPr lang="hu-HU" altLang="hu-HU" smtClean="0"/>
              <a:t>ha rosszul számolták a pontokat – jogorvoslati eljárás</a:t>
            </a:r>
          </a:p>
          <a:p>
            <a:pPr lvl="1" eaLnBrk="1" hangingPunct="1"/>
            <a:r>
              <a:rPr lang="hu-HU" altLang="hu-HU" smtClean="0"/>
              <a:t>ha a pontszám nem volt elég – új felvételi vagy halasztás, esetleg egy év után átjelentkezés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617051D-61C6-49C4-9F8E-C2C7F683602B}" type="slidenum">
              <a:rPr lang="hu-HU" altLang="hu-HU">
                <a:solidFill>
                  <a:srgbClr val="045C75"/>
                </a:solidFill>
              </a:rPr>
              <a:pPr eaLnBrk="1" hangingPunct="1"/>
              <a:t>15</a:t>
            </a:fld>
            <a:endParaRPr lang="hu-HU" altLang="hu-HU">
              <a:solidFill>
                <a:srgbClr val="045C75"/>
              </a:solidFill>
            </a:endParaRPr>
          </a:p>
        </p:txBody>
      </p:sp>
      <p:pic>
        <p:nvPicPr>
          <p:cNvPr id="20485" name="Picture 6" descr="MCj043383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5689600" cy="1431925"/>
          </a:xfrm>
        </p:spPr>
        <p:txBody>
          <a:bodyPr/>
          <a:lstStyle/>
          <a:p>
            <a:pPr eaLnBrk="1" hangingPunct="1"/>
            <a:r>
              <a:rPr lang="hu-HU" altLang="hu-HU" smtClean="0"/>
              <a:t>Pontszámítás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844675"/>
            <a:ext cx="8424863" cy="5013325"/>
          </a:xfrm>
        </p:spPr>
        <p:txBody>
          <a:bodyPr/>
          <a:lstStyle/>
          <a:p>
            <a:pPr eaLnBrk="1" hangingPunct="1"/>
            <a:r>
              <a:rPr lang="hu-HU" altLang="hu-HU" smtClean="0"/>
              <a:t>Két érettségi tárgyból számolnak érettségi pontokat </a:t>
            </a:r>
          </a:p>
          <a:p>
            <a:pPr lvl="1" eaLnBrk="1" hangingPunct="1"/>
            <a:r>
              <a:rPr lang="hu-HU" altLang="hu-HU" smtClean="0"/>
              <a:t>pl: magyar: magyar (E) </a:t>
            </a:r>
            <a:r>
              <a:rPr lang="hu-HU" altLang="hu-HU" smtClean="0">
                <a:solidFill>
                  <a:schemeClr val="accent1"/>
                </a:solidFill>
              </a:rPr>
              <a:t>és</a:t>
            </a:r>
            <a:r>
              <a:rPr lang="hu-HU" altLang="hu-HU" smtClean="0"/>
              <a:t> latin nyelv </a:t>
            </a:r>
            <a:r>
              <a:rPr lang="hu-HU" altLang="hu-HU" smtClean="0">
                <a:solidFill>
                  <a:schemeClr val="accent1"/>
                </a:solidFill>
              </a:rPr>
              <a:t>vagy </a:t>
            </a:r>
            <a:r>
              <a:rPr lang="hu-HU" altLang="hu-HU" smtClean="0"/>
              <a:t>történelem </a:t>
            </a:r>
            <a:r>
              <a:rPr lang="hu-HU" altLang="hu-HU" smtClean="0">
                <a:solidFill>
                  <a:schemeClr val="accent1"/>
                </a:solidFill>
              </a:rPr>
              <a:t>vagy</a:t>
            </a:r>
            <a:r>
              <a:rPr lang="hu-HU" altLang="hu-HU" smtClean="0"/>
              <a:t> egy idegen nyelv (angol, francia, német, olasz, orosz, spanyol)</a:t>
            </a:r>
          </a:p>
          <a:p>
            <a:pPr lvl="1" eaLnBrk="1" hangingPunct="1">
              <a:buFontTx/>
              <a:buNone/>
            </a:pPr>
            <a:r>
              <a:rPr lang="hu-HU" altLang="hu-HU" smtClean="0"/>
              <a:t>	lásd: Felvételi Tájékoztató!</a:t>
            </a:r>
          </a:p>
          <a:p>
            <a:pPr eaLnBrk="1" hangingPunct="1"/>
            <a:r>
              <a:rPr lang="hu-HU" altLang="hu-HU" smtClean="0"/>
              <a:t>Maximális pontszám: </a:t>
            </a:r>
          </a:p>
          <a:p>
            <a:pPr lvl="1" eaLnBrk="1" hangingPunct="1">
              <a:buFontTx/>
              <a:buNone/>
            </a:pPr>
            <a:r>
              <a:rPr lang="hu-HU" altLang="hu-HU" smtClean="0">
                <a:solidFill>
                  <a:schemeClr val="accent1"/>
                </a:solidFill>
              </a:rPr>
              <a:t>500</a:t>
            </a:r>
            <a:r>
              <a:rPr lang="hu-HU" altLang="hu-HU" smtClean="0"/>
              <a:t> (400+100) pont</a:t>
            </a:r>
          </a:p>
          <a:p>
            <a:pPr eaLnBrk="1" hangingPunct="1"/>
            <a:r>
              <a:rPr lang="hu-HU" altLang="hu-HU" smtClean="0"/>
              <a:t>Minimum ponthatár: </a:t>
            </a:r>
            <a:r>
              <a:rPr lang="hu-HU" altLang="hu-HU" smtClean="0">
                <a:solidFill>
                  <a:srgbClr val="FF0000"/>
                </a:solidFill>
              </a:rPr>
              <a:t>280</a:t>
            </a:r>
            <a:r>
              <a:rPr lang="hu-HU" altLang="hu-HU" smtClean="0"/>
              <a:t> pont </a:t>
            </a:r>
            <a:r>
              <a:rPr lang="hu-HU" altLang="hu-HU" sz="1600" smtClean="0"/>
              <a:t>(többletpontok nélkül, kivétel: emelt szintű érettségi 50 többletpontja)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6B486F0-7C70-4E2B-B759-8CF81AEA5900}" type="slidenum">
              <a:rPr lang="hu-HU" altLang="hu-HU">
                <a:solidFill>
                  <a:srgbClr val="045C75"/>
                </a:solidFill>
              </a:rPr>
              <a:pPr eaLnBrk="1" hangingPunct="1"/>
              <a:t>16</a:t>
            </a:fld>
            <a:endParaRPr lang="hu-HU" altLang="hu-HU">
              <a:solidFill>
                <a:srgbClr val="045C75"/>
              </a:solidFill>
            </a:endParaRPr>
          </a:p>
        </p:txBody>
      </p:sp>
      <p:pic>
        <p:nvPicPr>
          <p:cNvPr id="21509" name="Picture 5" descr="MCj040441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3375"/>
            <a:ext cx="18097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6894512" cy="1431925"/>
          </a:xfrm>
        </p:spPr>
        <p:txBody>
          <a:bodyPr/>
          <a:lstStyle/>
          <a:p>
            <a:pPr eaLnBrk="1" hangingPunct="1"/>
            <a:r>
              <a:rPr lang="hu-HU" altLang="hu-HU" sz="3600" smtClean="0"/>
              <a:t>Hogyan lesz 500 pont?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357438"/>
            <a:ext cx="8675687" cy="45005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hu-HU" altLang="hu-HU" smtClean="0"/>
              <a:t>Alapképzés, osztatlan képzés  esetén</a:t>
            </a:r>
            <a:r>
              <a:rPr lang="hu-HU" altLang="hu-HU" smtClean="0">
                <a:solidFill>
                  <a:schemeClr val="accent1"/>
                </a:solidFill>
              </a:rPr>
              <a:t> két</a:t>
            </a:r>
            <a:r>
              <a:rPr lang="hu-HU" altLang="hu-HU" smtClean="0"/>
              <a:t> fajta számítási módszer: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hu-HU" altLang="hu-HU" smtClean="0"/>
              <a:t>a tanulmányi + az érettségi pontok összegének számítása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hu-HU" altLang="hu-HU" smtClean="0"/>
              <a:t>az érettségi pontok kétszerezése.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hu-HU" altLang="hu-HU" smtClean="0"/>
              <a:t>Felsőoktatási  szakképzés esetén </a:t>
            </a:r>
            <a:r>
              <a:rPr lang="hu-HU" altLang="hu-HU" smtClean="0">
                <a:solidFill>
                  <a:schemeClr val="accent1"/>
                </a:solidFill>
              </a:rPr>
              <a:t>+ 1</a:t>
            </a:r>
            <a:r>
              <a:rPr lang="hu-HU" altLang="hu-HU" smtClean="0"/>
              <a:t> számítási mód: a tanulmányi pontok kétszerezése.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hu-HU" altLang="hu-HU" sz="2800" smtClean="0"/>
              <a:t>	Automatikusan a legkedvezőbb pontszámítást alkalmazzák + többletpontok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5E58285-4154-4795-97BA-95C14E0D7E6C}" type="slidenum">
              <a:rPr lang="hu-HU" altLang="hu-HU">
                <a:solidFill>
                  <a:srgbClr val="045C75"/>
                </a:solidFill>
              </a:rPr>
              <a:pPr eaLnBrk="1" hangingPunct="1"/>
              <a:t>17</a:t>
            </a:fld>
            <a:endParaRPr lang="hu-HU" altLang="hu-HU">
              <a:solidFill>
                <a:srgbClr val="045C75"/>
              </a:solidFill>
            </a:endParaRPr>
          </a:p>
        </p:txBody>
      </p:sp>
      <p:pic>
        <p:nvPicPr>
          <p:cNvPr id="22533" name="Picture 4" descr="MCj040441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3375"/>
            <a:ext cx="18097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6192837" cy="952500"/>
          </a:xfrm>
        </p:spPr>
        <p:txBody>
          <a:bodyPr/>
          <a:lstStyle/>
          <a:p>
            <a:pPr eaLnBrk="1" hangingPunct="1"/>
            <a:r>
              <a:rPr lang="hu-HU" altLang="hu-HU" sz="3600" smtClean="0"/>
              <a:t>Hogyan lesz 500 pont?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73238"/>
            <a:ext cx="8604250" cy="50847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hu-HU" altLang="hu-HU" sz="2800" smtClean="0">
                <a:solidFill>
                  <a:schemeClr val="accent1"/>
                </a:solidFill>
              </a:rPr>
              <a:t>Tanulmányi pontok</a:t>
            </a:r>
            <a:r>
              <a:rPr lang="hu-HU" altLang="hu-HU" sz="2800" smtClean="0"/>
              <a:t>: max. </a:t>
            </a:r>
            <a:r>
              <a:rPr lang="hu-HU" altLang="hu-HU" sz="2800" smtClean="0">
                <a:solidFill>
                  <a:schemeClr val="accent1"/>
                </a:solidFill>
              </a:rPr>
              <a:t>200</a:t>
            </a:r>
            <a:r>
              <a:rPr lang="hu-HU" altLang="hu-HU" sz="2800" smtClean="0"/>
              <a:t> pont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hu-HU" altLang="hu-HU" smtClean="0"/>
              <a:t>max. </a:t>
            </a:r>
            <a:r>
              <a:rPr lang="hu-HU" altLang="hu-HU" smtClean="0">
                <a:solidFill>
                  <a:schemeClr val="accent1"/>
                </a:solidFill>
              </a:rPr>
              <a:t>100</a:t>
            </a:r>
            <a:r>
              <a:rPr lang="hu-HU" altLang="hu-HU" smtClean="0"/>
              <a:t> pont: 5 tantárgy</a:t>
            </a:r>
          </a:p>
          <a:p>
            <a:pPr marL="1752600" lvl="3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hu-HU" altLang="hu-HU" sz="1800" smtClean="0"/>
              <a:t>magyar nyelv és irodalom (évenként a két osztályzat átlaga)</a:t>
            </a:r>
          </a:p>
          <a:p>
            <a:pPr marL="1752600" lvl="3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hu-HU" altLang="hu-HU" sz="1800" smtClean="0"/>
              <a:t>matematika </a:t>
            </a:r>
          </a:p>
          <a:p>
            <a:pPr marL="1752600" lvl="3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hu-HU" altLang="hu-HU" sz="1800" smtClean="0"/>
              <a:t>történelem</a:t>
            </a:r>
          </a:p>
          <a:p>
            <a:pPr marL="1752600" lvl="3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hu-HU" altLang="hu-HU" sz="1800" smtClean="0"/>
              <a:t>idegen nyelv</a:t>
            </a:r>
          </a:p>
          <a:p>
            <a:pPr marL="1752600" lvl="3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hu-HU" altLang="hu-HU" sz="1800" smtClean="0"/>
              <a:t>választott tárgy = </a:t>
            </a:r>
            <a:r>
              <a:rPr lang="hu-HU" altLang="hu-HU" sz="1800" smtClean="0">
                <a:solidFill>
                  <a:schemeClr val="accent1"/>
                </a:solidFill>
              </a:rPr>
              <a:t>természettudományi</a:t>
            </a:r>
            <a:r>
              <a:rPr lang="hu-HU" altLang="hu-HU" sz="1800" smtClean="0"/>
              <a:t> (biológia, fizika, kémia, földrajz, természettudomány)</a:t>
            </a:r>
            <a:br>
              <a:rPr lang="hu-HU" altLang="hu-HU" sz="1800" smtClean="0"/>
            </a:br>
            <a:r>
              <a:rPr lang="hu-HU" altLang="hu-HU" sz="1800" smtClean="0"/>
              <a:t>(1 tárgy 2 évig tanulva, vagy 2 tárgy 1-1 évig tanulva)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hu-HU" altLang="hu-HU" smtClean="0"/>
              <a:t>	a 3. és 4. év végi érdemjegyek összegének kétszerese (25 + 25) x 2=100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 startAt="2"/>
            </a:pPr>
            <a:r>
              <a:rPr lang="hu-HU" altLang="hu-HU" smtClean="0"/>
              <a:t>max. </a:t>
            </a:r>
            <a:r>
              <a:rPr lang="hu-HU" altLang="hu-HU" smtClean="0">
                <a:solidFill>
                  <a:schemeClr val="accent1"/>
                </a:solidFill>
              </a:rPr>
              <a:t>100</a:t>
            </a:r>
            <a:r>
              <a:rPr lang="hu-HU" altLang="hu-HU" smtClean="0"/>
              <a:t> pont: az érettségi bizonyítványban szereplő 4 kötelező és egy szabadon választható (nem kell természettudományinak lennie!) tárgy százalékos eredményének átlaga egész számra kerekítve pl: (65+82+91+72+87):5</a:t>
            </a:r>
            <a:r>
              <a:rPr lang="hu-HU" altLang="hu-HU" smtClean="0">
                <a:cs typeface="Tahoma" panose="020B0604030504040204" pitchFamily="34" charset="0"/>
              </a:rPr>
              <a:t>=79</a:t>
            </a:r>
            <a:endParaRPr lang="en-US" altLang="hu-HU" smtClean="0">
              <a:cs typeface="Tahoma" panose="020B0604030504040204" pitchFamily="34" charset="0"/>
            </a:endParaRP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90A211F-5780-4038-92BF-BE54D5C250C7}" type="slidenum">
              <a:rPr lang="hu-HU" altLang="hu-HU">
                <a:solidFill>
                  <a:srgbClr val="045C75"/>
                </a:solidFill>
              </a:rPr>
              <a:pPr eaLnBrk="1" hangingPunct="1"/>
              <a:t>18</a:t>
            </a:fld>
            <a:endParaRPr lang="hu-HU" altLang="hu-HU">
              <a:solidFill>
                <a:srgbClr val="045C75"/>
              </a:solidFill>
            </a:endParaRPr>
          </a:p>
        </p:txBody>
      </p:sp>
      <p:pic>
        <p:nvPicPr>
          <p:cNvPr id="23557" name="Picture 4" descr="MCj040441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3375"/>
            <a:ext cx="18097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3600" smtClean="0"/>
              <a:t>Hogyan lesz 500 pont?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81200"/>
            <a:ext cx="8424863" cy="4876800"/>
          </a:xfrm>
        </p:spPr>
        <p:txBody>
          <a:bodyPr/>
          <a:lstStyle/>
          <a:p>
            <a:pPr eaLnBrk="1" hangingPunct="1"/>
            <a:r>
              <a:rPr lang="hu-HU" altLang="hu-HU" smtClean="0">
                <a:solidFill>
                  <a:schemeClr val="accent1"/>
                </a:solidFill>
              </a:rPr>
              <a:t>Érettségi pontok</a:t>
            </a:r>
            <a:r>
              <a:rPr lang="hu-HU" altLang="hu-HU" smtClean="0"/>
              <a:t>: max. </a:t>
            </a:r>
            <a:r>
              <a:rPr lang="hu-HU" altLang="hu-HU" smtClean="0">
                <a:solidFill>
                  <a:schemeClr val="accent1"/>
                </a:solidFill>
              </a:rPr>
              <a:t>200</a:t>
            </a:r>
            <a:r>
              <a:rPr lang="hu-HU" altLang="hu-HU" smtClean="0"/>
              <a:t> pont</a:t>
            </a:r>
          </a:p>
          <a:p>
            <a:pPr lvl="1" eaLnBrk="1" hangingPunct="1"/>
            <a:r>
              <a:rPr lang="hu-HU" altLang="hu-HU" smtClean="0"/>
              <a:t>az adott képzési területen előírt érettségi tárgyakból</a:t>
            </a:r>
          </a:p>
          <a:p>
            <a:pPr lvl="1" eaLnBrk="1" hangingPunct="1"/>
            <a:r>
              <a:rPr lang="hu-HU" altLang="hu-HU" smtClean="0"/>
              <a:t>a jelentkező számára leginkább kedvező két érettségi tárgy vizsgaeredményei alapján</a:t>
            </a:r>
          </a:p>
          <a:p>
            <a:pPr lvl="1" eaLnBrk="1" hangingPunct="1"/>
            <a:r>
              <a:rPr lang="hu-HU" altLang="hu-HU" smtClean="0"/>
              <a:t>a pontok száma egyenlő (mind közép-, mind emelt szinten) az érettségi vizsgán elért százalékos eredménnyel</a:t>
            </a:r>
            <a:br>
              <a:rPr lang="hu-HU" altLang="hu-HU" smtClean="0"/>
            </a:br>
            <a:endParaRPr lang="hu-HU" altLang="hu-HU" smtClean="0"/>
          </a:p>
          <a:p>
            <a:pPr lvl="1" eaLnBrk="1" hangingPunct="1">
              <a:buFontTx/>
              <a:buNone/>
            </a:pPr>
            <a:r>
              <a:rPr lang="hu-HU" altLang="hu-HU" smtClean="0"/>
              <a:t>Pl: (86%=86 pont)+(93%=93 pont)=179 pont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0ECDC67-D617-4B37-83E4-C05F7BDEE333}" type="slidenum">
              <a:rPr lang="hu-HU" altLang="hu-HU">
                <a:solidFill>
                  <a:srgbClr val="045C75"/>
                </a:solidFill>
              </a:rPr>
              <a:pPr eaLnBrk="1" hangingPunct="1"/>
              <a:t>19</a:t>
            </a:fld>
            <a:endParaRPr lang="hu-HU" altLang="hu-HU">
              <a:solidFill>
                <a:srgbClr val="045C75"/>
              </a:solidFill>
            </a:endParaRPr>
          </a:p>
        </p:txBody>
      </p:sp>
      <p:pic>
        <p:nvPicPr>
          <p:cNvPr id="24581" name="Picture 4" descr="MCj040441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3375"/>
            <a:ext cx="18097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Miről kell dönteni?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81200"/>
            <a:ext cx="8070850" cy="4471988"/>
          </a:xfrm>
        </p:spPr>
        <p:txBody>
          <a:bodyPr/>
          <a:lstStyle/>
          <a:p>
            <a:pPr eaLnBrk="1" hangingPunct="1"/>
            <a:r>
              <a:rPr lang="hu-HU" altLang="hu-HU" sz="2800" smtClean="0"/>
              <a:t>Mit? </a:t>
            </a:r>
          </a:p>
          <a:p>
            <a:pPr lvl="1" eaLnBrk="1" hangingPunct="1"/>
            <a:r>
              <a:rPr lang="hu-HU" altLang="hu-HU" smtClean="0"/>
              <a:t>szak (reál vagy humán, osztatlan vagy alapképzés, munkarend, bejutási esélyek, elhelyezkedési esélyek végzés után)</a:t>
            </a:r>
          </a:p>
          <a:p>
            <a:pPr eaLnBrk="1" hangingPunct="1"/>
            <a:r>
              <a:rPr lang="hu-HU" altLang="hu-HU" sz="2800" smtClean="0"/>
              <a:t>Hol? </a:t>
            </a:r>
          </a:p>
          <a:p>
            <a:pPr lvl="1" eaLnBrk="1" hangingPunct="1"/>
            <a:r>
              <a:rPr lang="hu-HU" altLang="hu-HU" smtClean="0"/>
              <a:t>felsőoktatási intézmény (helyben vagy távol)</a:t>
            </a:r>
          </a:p>
          <a:p>
            <a:pPr eaLnBrk="1" hangingPunct="1"/>
            <a:r>
              <a:rPr lang="hu-HU" altLang="hu-HU" sz="2800" smtClean="0"/>
              <a:t>Mennyiért? </a:t>
            </a:r>
          </a:p>
          <a:p>
            <a:pPr lvl="1" eaLnBrk="1" hangingPunct="1"/>
            <a:r>
              <a:rPr lang="hu-HU" altLang="hu-HU" smtClean="0"/>
              <a:t>finanszírozás (állami ösztöndíjas vagy önköltséges) – egy évre szól, utána teljesítmény függő és átjárható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3344F64-81F8-4414-8E14-43B9C2DE871A}" type="slidenum">
              <a:rPr lang="hu-HU" altLang="hu-HU">
                <a:solidFill>
                  <a:srgbClr val="045C75"/>
                </a:solidFill>
              </a:rPr>
              <a:pPr eaLnBrk="1" hangingPunct="1"/>
              <a:t>2</a:t>
            </a:fld>
            <a:endParaRPr lang="hu-HU" altLang="hu-HU">
              <a:solidFill>
                <a:srgbClr val="045C75"/>
              </a:solidFill>
            </a:endParaRPr>
          </a:p>
        </p:txBody>
      </p:sp>
      <p:pic>
        <p:nvPicPr>
          <p:cNvPr id="7173" name="Picture 6" descr="MCj044149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0"/>
            <a:ext cx="1836737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3600" smtClean="0"/>
              <a:t>Többletpontok </a:t>
            </a:r>
            <a:br>
              <a:rPr lang="hu-HU" altLang="hu-HU" sz="3600" smtClean="0"/>
            </a:br>
            <a:r>
              <a:rPr lang="hu-HU" altLang="hu-HU" sz="3600" smtClean="0"/>
              <a:t>(</a:t>
            </a:r>
            <a:r>
              <a:rPr lang="hu-HU" altLang="hu-HU" sz="3600" smtClean="0">
                <a:solidFill>
                  <a:schemeClr val="accent1"/>
                </a:solidFill>
              </a:rPr>
              <a:t>max.</a:t>
            </a:r>
            <a:r>
              <a:rPr lang="hu-HU" altLang="hu-HU" sz="3600" smtClean="0"/>
              <a:t> 100 pont)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73238"/>
            <a:ext cx="8047038" cy="4876800"/>
          </a:xfrm>
        </p:spPr>
        <p:txBody>
          <a:bodyPr/>
          <a:lstStyle/>
          <a:p>
            <a:pPr marL="609600" indent="-609600" eaLnBrk="1" hangingPunct="1"/>
            <a:r>
              <a:rPr lang="hu-HU" altLang="hu-HU" smtClean="0"/>
              <a:t>Emelt szintű érettségi vizsga – vizsgánként </a:t>
            </a:r>
            <a:r>
              <a:rPr lang="hu-HU" altLang="hu-HU" smtClean="0">
                <a:solidFill>
                  <a:schemeClr val="accent1"/>
                </a:solidFill>
              </a:rPr>
              <a:t>50 </a:t>
            </a:r>
            <a:r>
              <a:rPr lang="hu-HU" altLang="hu-HU" smtClean="0"/>
              <a:t>- </a:t>
            </a:r>
            <a:r>
              <a:rPr lang="hu-HU" altLang="hu-HU" smtClean="0">
                <a:solidFill>
                  <a:schemeClr val="accent1"/>
                </a:solidFill>
              </a:rPr>
              <a:t>50</a:t>
            </a:r>
            <a:r>
              <a:rPr lang="hu-HU" altLang="hu-HU" smtClean="0"/>
              <a:t> pont</a:t>
            </a:r>
          </a:p>
          <a:p>
            <a:pPr marL="1371600" lvl="2" indent="-457200" eaLnBrk="1" hangingPunct="1">
              <a:buFont typeface="Wingdings" panose="05000000000000000000" pitchFamily="2" charset="2"/>
              <a:buNone/>
            </a:pPr>
            <a:r>
              <a:rPr lang="hu-HU" altLang="hu-HU" smtClean="0"/>
              <a:t>(legalább 45%-os eredmény elérése esetén)</a:t>
            </a:r>
          </a:p>
          <a:p>
            <a:pPr marL="609600" indent="-609600" eaLnBrk="1" hangingPunct="1"/>
            <a:r>
              <a:rPr lang="hu-HU" altLang="hu-HU" smtClean="0"/>
              <a:t>Nyelvvizsga – max. </a:t>
            </a:r>
            <a:r>
              <a:rPr lang="hu-HU" altLang="hu-HU" smtClean="0">
                <a:solidFill>
                  <a:schemeClr val="accent1"/>
                </a:solidFill>
              </a:rPr>
              <a:t>40</a:t>
            </a:r>
            <a:r>
              <a:rPr lang="hu-HU" altLang="hu-HU" smtClean="0"/>
              <a:t> pont</a:t>
            </a:r>
          </a:p>
          <a:p>
            <a:pPr marL="1371600" lvl="2" indent="-457200" eaLnBrk="1" hangingPunct="1">
              <a:buFont typeface="Wingdings" panose="05000000000000000000" pitchFamily="2" charset="2"/>
              <a:buAutoNum type="arabicPeriod"/>
            </a:pPr>
            <a:r>
              <a:rPr lang="hu-HU" altLang="hu-HU" smtClean="0"/>
              <a:t>B2 komplex=középfokú C típusú – 28 pont</a:t>
            </a:r>
          </a:p>
          <a:p>
            <a:pPr marL="1371600" lvl="2" indent="-457200" eaLnBrk="1" hangingPunct="1">
              <a:buFont typeface="Wingdings" panose="05000000000000000000" pitchFamily="2" charset="2"/>
              <a:buAutoNum type="arabicPeriod"/>
            </a:pPr>
            <a:r>
              <a:rPr lang="hu-HU" altLang="hu-HU" smtClean="0"/>
              <a:t>C1 komplex=felsőfokú C típusú – 40 pont	</a:t>
            </a:r>
          </a:p>
          <a:p>
            <a:pPr marL="609600" indent="-609600" eaLnBrk="1" hangingPunct="1"/>
            <a:r>
              <a:rPr lang="hu-HU" altLang="hu-HU" smtClean="0"/>
              <a:t>OKTV helyezések – max. </a:t>
            </a:r>
            <a:r>
              <a:rPr lang="hu-HU" altLang="hu-HU" smtClean="0">
                <a:solidFill>
                  <a:schemeClr val="accent1"/>
                </a:solidFill>
              </a:rPr>
              <a:t>100</a:t>
            </a:r>
            <a:r>
              <a:rPr lang="hu-HU" altLang="hu-HU" smtClean="0"/>
              <a:t> pont</a:t>
            </a:r>
          </a:p>
          <a:p>
            <a:pPr marL="1371600" lvl="2" indent="-457200" eaLnBrk="1" hangingPunct="1">
              <a:buFont typeface="Wingdings" panose="05000000000000000000" pitchFamily="2" charset="2"/>
              <a:buAutoNum type="arabicPeriod"/>
            </a:pPr>
            <a:r>
              <a:rPr lang="hu-HU" altLang="hu-HU" smtClean="0"/>
              <a:t>1-10. helyezés – 100 pont</a:t>
            </a:r>
          </a:p>
          <a:p>
            <a:pPr marL="1371600" lvl="2" indent="-457200" eaLnBrk="1" hangingPunct="1">
              <a:buFont typeface="Wingdings" panose="05000000000000000000" pitchFamily="2" charset="2"/>
              <a:buAutoNum type="arabicPeriod"/>
            </a:pPr>
            <a:r>
              <a:rPr lang="hu-HU" altLang="hu-HU" smtClean="0"/>
              <a:t>11-20. helyezés – 50 pont</a:t>
            </a:r>
          </a:p>
          <a:p>
            <a:pPr marL="1371600" lvl="2" indent="-457200" eaLnBrk="1" hangingPunct="1">
              <a:buFont typeface="Wingdings" panose="05000000000000000000" pitchFamily="2" charset="2"/>
              <a:buAutoNum type="arabicPeriod"/>
            </a:pPr>
            <a:r>
              <a:rPr lang="hu-HU" altLang="hu-HU" smtClean="0"/>
              <a:t>21-30. helyezés – 25 pont</a:t>
            </a:r>
          </a:p>
          <a:p>
            <a:pPr marL="1371600" lvl="2" indent="-457200" eaLnBrk="1" hangingPunct="1">
              <a:buFont typeface="Wingdings" panose="05000000000000000000" pitchFamily="2" charset="2"/>
              <a:buAutoNum type="arabicPeriod"/>
            </a:pPr>
            <a:endParaRPr lang="hu-HU" altLang="hu-HU" smtClean="0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558C4B0-4301-4D4B-BD12-229451294A66}" type="slidenum">
              <a:rPr lang="hu-HU" altLang="hu-HU">
                <a:solidFill>
                  <a:srgbClr val="045C75"/>
                </a:solidFill>
              </a:rPr>
              <a:pPr eaLnBrk="1" hangingPunct="1"/>
              <a:t>20</a:t>
            </a:fld>
            <a:endParaRPr lang="hu-HU" altLang="hu-HU">
              <a:solidFill>
                <a:srgbClr val="045C75"/>
              </a:solidFill>
            </a:endParaRPr>
          </a:p>
        </p:txBody>
      </p:sp>
      <p:pic>
        <p:nvPicPr>
          <p:cNvPr id="25605" name="Picture 4" descr="MCj040441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3375"/>
            <a:ext cx="18097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3600" smtClean="0"/>
              <a:t>Többletpontok </a:t>
            </a:r>
            <a:br>
              <a:rPr lang="hu-HU" altLang="hu-HU" sz="3600" smtClean="0"/>
            </a:br>
            <a:r>
              <a:rPr lang="hu-HU" altLang="hu-HU" sz="3600" smtClean="0"/>
              <a:t>(</a:t>
            </a:r>
            <a:r>
              <a:rPr lang="hu-HU" altLang="hu-HU" sz="3600" smtClean="0">
                <a:solidFill>
                  <a:schemeClr val="accent1"/>
                </a:solidFill>
              </a:rPr>
              <a:t>max.</a:t>
            </a:r>
            <a:r>
              <a:rPr lang="hu-HU" altLang="hu-HU" sz="3600" smtClean="0"/>
              <a:t> 100 pont)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81200"/>
            <a:ext cx="8070850" cy="4616450"/>
          </a:xfrm>
        </p:spPr>
        <p:txBody>
          <a:bodyPr/>
          <a:lstStyle/>
          <a:p>
            <a:pPr marL="609600" indent="-609600" eaLnBrk="1" hangingPunct="1"/>
            <a:r>
              <a:rPr lang="hu-HU" altLang="hu-HU" smtClean="0"/>
              <a:t>Előnyben részesítés – max. </a:t>
            </a:r>
            <a:r>
              <a:rPr lang="hu-HU" altLang="hu-HU" smtClean="0">
                <a:solidFill>
                  <a:schemeClr val="accent1"/>
                </a:solidFill>
              </a:rPr>
              <a:t>40</a:t>
            </a:r>
            <a:r>
              <a:rPr lang="hu-HU" altLang="hu-HU" smtClean="0"/>
              <a:t> pont</a:t>
            </a:r>
          </a:p>
          <a:p>
            <a:pPr marL="1371600" lvl="2" indent="-457200" eaLnBrk="1" hangingPunct="1">
              <a:buFont typeface="Wingdings" panose="05000000000000000000" pitchFamily="2" charset="2"/>
              <a:buAutoNum type="arabicPeriod"/>
            </a:pPr>
            <a:r>
              <a:rPr lang="hu-HU" altLang="hu-HU" smtClean="0"/>
              <a:t>Fogyatékkal élő jelentkező – 40 pont</a:t>
            </a:r>
          </a:p>
          <a:p>
            <a:pPr marL="1371600" lvl="2" indent="-457200" eaLnBrk="1" hangingPunct="1">
              <a:buFont typeface="Wingdings" panose="05000000000000000000" pitchFamily="2" charset="2"/>
              <a:buAutoNum type="arabicPeriod"/>
            </a:pPr>
            <a:r>
              <a:rPr lang="hu-HU" altLang="hu-HU" smtClean="0"/>
              <a:t>Gyes, gyed, stb. – 40 pont</a:t>
            </a:r>
          </a:p>
          <a:p>
            <a:pPr marL="1371600" lvl="2" indent="-457200" eaLnBrk="1" hangingPunct="1">
              <a:buFont typeface="Wingdings" panose="05000000000000000000" pitchFamily="2" charset="2"/>
              <a:buAutoNum type="arabicPeriod"/>
            </a:pPr>
            <a:r>
              <a:rPr lang="hu-HU" altLang="hu-HU" smtClean="0"/>
              <a:t>Hátrányos helyzet – 40 pont (HHH kategória megszűnt)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hu-HU" altLang="hu-HU" smtClean="0"/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hu-HU" altLang="hu-HU" smtClean="0"/>
              <a:t>Megjegyzés: „sláger”szakokra többletpont nélkül nehéz bejutni.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BE19A52-822A-489A-8822-2F36D2B11C29}" type="slidenum">
              <a:rPr lang="hu-HU" altLang="hu-HU">
                <a:solidFill>
                  <a:srgbClr val="045C75"/>
                </a:solidFill>
              </a:rPr>
              <a:pPr eaLnBrk="1" hangingPunct="1"/>
              <a:t>21</a:t>
            </a:fld>
            <a:endParaRPr lang="hu-HU" altLang="hu-HU">
              <a:solidFill>
                <a:srgbClr val="045C75"/>
              </a:solidFill>
            </a:endParaRPr>
          </a:p>
        </p:txBody>
      </p:sp>
      <p:pic>
        <p:nvPicPr>
          <p:cNvPr id="26629" name="Picture 4" descr="MCj040441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3375"/>
            <a:ext cx="18097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z="3600" smtClean="0"/>
              <a:t>Tudnivalók a többletpontok kapcsán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000250"/>
            <a:ext cx="7999412" cy="48577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hu-HU" altLang="hu-HU" sz="2800" smtClean="0"/>
              <a:t>Emelt szintű érettségi, OKTV, TUDOK: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hu-HU" altLang="hu-HU" smtClean="0"/>
              <a:t>ha az adott alapszakhoz rendelt érettségi tárgyakból teljesíti</a:t>
            </a:r>
            <a:endParaRPr lang="hu-HU" altLang="hu-HU" sz="180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hu-HU" altLang="hu-HU" sz="2800" smtClean="0"/>
              <a:t>Nyelvvizsga: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hu-HU" altLang="hu-HU" sz="2000" smtClean="0"/>
              <a:t>legfeljebb két nyelvvizsga alapján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hu-HU" altLang="hu-HU" sz="2000" smtClean="0"/>
              <a:t>egy nyelvért csak egyszer és egy jogcímen lehet többletpontot kapni (vagy a nyelvvizsgáért, vagy az emelt szintű érettségiért)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hu-HU" altLang="hu-HU" sz="2000" smtClean="0"/>
              <a:t>emelt szintű nyelvi érettségi, ha min. 60%=B2</a:t>
            </a:r>
          </a:p>
          <a:p>
            <a:pPr marL="609600" indent="-609600" eaLnBrk="1" hangingPunct="1">
              <a:lnSpc>
                <a:spcPct val="80000"/>
              </a:lnSpc>
              <a:buFont typeface="Times New Roman" panose="02020603050405020304" pitchFamily="18" charset="0"/>
              <a:buChar char="■"/>
            </a:pPr>
            <a:r>
              <a:rPr lang="hu-HU" altLang="hu-HU" sz="2800" smtClean="0"/>
              <a:t>Előnyben részesítés: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Char char="–"/>
            </a:pPr>
            <a:r>
              <a:rPr lang="hu-HU" altLang="hu-HU" sz="2000" smtClean="0"/>
              <a:t>a dokumentumpótlás határidejéig megfelel a kedvezményre jogosító feltételeknek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Char char="–"/>
            </a:pPr>
            <a:r>
              <a:rPr lang="hu-HU" altLang="hu-HU" sz="2000" smtClean="0"/>
              <a:t>azt megfelelőképpen igazolja. 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DAE9A6C-61B1-4172-B2E7-CC43330B1452}" type="slidenum">
              <a:rPr lang="hu-HU" altLang="hu-HU">
                <a:solidFill>
                  <a:srgbClr val="045C75"/>
                </a:solidFill>
              </a:rPr>
              <a:pPr eaLnBrk="1" hangingPunct="1"/>
              <a:t>22</a:t>
            </a:fld>
            <a:endParaRPr lang="hu-HU" altLang="hu-HU">
              <a:solidFill>
                <a:srgbClr val="045C75"/>
              </a:solidFill>
            </a:endParaRPr>
          </a:p>
        </p:txBody>
      </p:sp>
      <p:pic>
        <p:nvPicPr>
          <p:cNvPr id="27653" name="Picture 4" descr="MCj043388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928688"/>
            <a:ext cx="8572500" cy="723900"/>
          </a:xfrm>
        </p:spPr>
        <p:txBody>
          <a:bodyPr/>
          <a:lstStyle/>
          <a:p>
            <a:pPr eaLnBrk="1" hangingPunct="1"/>
            <a:r>
              <a:rPr lang="hu-HU" altLang="hu-HU" sz="3600" smtClean="0"/>
              <a:t>Kötelező emelt szintű érettségi követelmény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981200"/>
            <a:ext cx="8532812" cy="4471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agrár képzési terület: állatorvosi (2 db), erdőmérnöki (1db)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minden bölcsész és társadalomtudományi szakra </a:t>
            </a:r>
            <a:br>
              <a:rPr lang="hu-HU" altLang="hu-HU" sz="2800" smtClean="0"/>
            </a:br>
            <a:r>
              <a:rPr lang="hu-HU" altLang="hu-HU" sz="2800" smtClean="0"/>
              <a:t>(1 db)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jogi és igazgatási: jogász (1 db)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gazdaságtudomány: alkalmazott közgazdaságtan, gazdaságelemzés (1 db)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műszaki: építész, energetikai mérnök (1 db)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Orvosi: általános orvos, fogorvos, gyógyszerész </a:t>
            </a:r>
            <a:br>
              <a:rPr lang="hu-HU" altLang="hu-HU" sz="2800" smtClean="0"/>
            </a:br>
            <a:r>
              <a:rPr lang="hu-HU" altLang="hu-HU" sz="2800" smtClean="0"/>
              <a:t>(2 db)</a:t>
            </a:r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DE57DEA-03B5-4776-986B-F4227DA9AFBB}" type="slidenum">
              <a:rPr lang="hu-HU" altLang="hu-HU">
                <a:solidFill>
                  <a:srgbClr val="045C75"/>
                </a:solidFill>
              </a:rPr>
              <a:pPr eaLnBrk="1" hangingPunct="1"/>
              <a:t>23</a:t>
            </a:fld>
            <a:endParaRPr lang="hu-HU" altLang="hu-HU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mtClean="0"/>
              <a:t>ANA ponthatárok 2015-ben</a:t>
            </a:r>
          </a:p>
        </p:txBody>
      </p:sp>
      <p:sp>
        <p:nvSpPr>
          <p:cNvPr id="29699" name="Tartalom helye 2"/>
          <p:cNvSpPr>
            <a:spLocks noGrp="1"/>
          </p:cNvSpPr>
          <p:nvPr>
            <p:ph idx="1"/>
          </p:nvPr>
        </p:nvSpPr>
        <p:spPr>
          <a:xfrm>
            <a:off x="214313" y="1571625"/>
            <a:ext cx="8929687" cy="5286375"/>
          </a:xfrm>
        </p:spPr>
        <p:txBody>
          <a:bodyPr/>
          <a:lstStyle/>
          <a:p>
            <a:pPr eaLnBrk="1" hangingPunct="1"/>
            <a:r>
              <a:rPr lang="hu-HU" altLang="hu-HU" sz="2000" smtClean="0"/>
              <a:t>Az emberi erőforrások minisztere a nemzeti felsőoktatásról szóló törvény 46. § (4) bekezdése alapján egyes alapképzési, valamint osztatlan mesterképzési szakok esetében a magyar </a:t>
            </a:r>
            <a:r>
              <a:rPr lang="hu-HU" altLang="hu-HU" sz="2000" b="1" smtClean="0"/>
              <a:t>állami ösztöndíjas képzésre történő felvételhez szükséges </a:t>
            </a:r>
            <a:r>
              <a:rPr lang="hu-HU" altLang="hu-HU" sz="2000" smtClean="0"/>
              <a:t>követelményt (minimumpontszám) alábbiak szerint határozta meg azzal, hogy a ponthatár – jellemzően a szakos kapacitás okán – a megadott pontszám-követelménytől eltérhet:</a:t>
            </a:r>
          </a:p>
          <a:p>
            <a:pPr lvl="1" eaLnBrk="1" hangingPunct="1"/>
            <a:r>
              <a:rPr lang="hu-HU" altLang="hu-HU" smtClean="0"/>
              <a:t>andragógia – 430 pont</a:t>
            </a:r>
          </a:p>
          <a:p>
            <a:pPr lvl="1" eaLnBrk="1" hangingPunct="1"/>
            <a:r>
              <a:rPr lang="hu-HU" altLang="hu-HU" smtClean="0"/>
              <a:t>anglisztika, magyar, szabad bölcsészet, történelem – 310 pont</a:t>
            </a:r>
          </a:p>
          <a:p>
            <a:pPr lvl="1" eaLnBrk="1" hangingPunct="1"/>
            <a:r>
              <a:rPr lang="hu-HU" altLang="hu-HU" smtClean="0"/>
              <a:t>kommunikáció- és médiatudomány – 455 pont</a:t>
            </a:r>
          </a:p>
          <a:p>
            <a:pPr lvl="1" eaLnBrk="1" hangingPunct="1"/>
            <a:r>
              <a:rPr lang="hu-HU" altLang="hu-HU" smtClean="0"/>
              <a:t>politológia, szociológia – 300 pont</a:t>
            </a:r>
          </a:p>
          <a:p>
            <a:pPr lvl="1" eaLnBrk="1" hangingPunct="1"/>
            <a:r>
              <a:rPr lang="hu-HU" altLang="hu-HU" smtClean="0"/>
              <a:t>pszichológia – 420 pont</a:t>
            </a:r>
          </a:p>
          <a:p>
            <a:pPr lvl="1" eaLnBrk="1" hangingPunct="1"/>
            <a:r>
              <a:rPr lang="hu-HU" altLang="hu-HU" smtClean="0"/>
              <a:t>osztatlan tanárszakok – 305 pont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hu-HU" altLang="hu-HU" smtClean="0"/>
              <a:t>Összesen 41 szak (részletesen lásd a www.felvi-n)</a:t>
            </a:r>
          </a:p>
          <a:p>
            <a:pPr eaLnBrk="1" hangingPunct="1"/>
            <a:endParaRPr lang="hu-HU" alt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E045AEB-9AF2-4718-B44C-6B1D6459179F}" type="slidenum">
              <a:rPr lang="hu-HU" altLang="hu-HU">
                <a:solidFill>
                  <a:srgbClr val="045C75"/>
                </a:solidFill>
              </a:rPr>
              <a:pPr eaLnBrk="1" hangingPunct="1"/>
              <a:t>24</a:t>
            </a:fld>
            <a:endParaRPr lang="hu-HU" altLang="hu-HU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509713"/>
          </a:xfrm>
          <a:noFill/>
        </p:spPr>
        <p:txBody>
          <a:bodyPr/>
          <a:lstStyle/>
          <a:p>
            <a:pPr eaLnBrk="1" hangingPunct="1"/>
            <a:r>
              <a:rPr lang="hu-HU" altLang="hu-HU" smtClean="0"/>
              <a:t>Legfontosabb határidők</a:t>
            </a:r>
            <a:endParaRPr lang="hu-HU" altLang="hu-HU" sz="40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43188"/>
            <a:ext cx="8229600" cy="3681412"/>
          </a:xfrm>
        </p:spPr>
        <p:txBody>
          <a:bodyPr/>
          <a:lstStyle/>
          <a:p>
            <a:pPr eaLnBrk="1" hangingPunct="1"/>
            <a:r>
              <a:rPr lang="hu-HU" altLang="hu-HU" smtClean="0">
                <a:solidFill>
                  <a:srgbClr val="FF0000"/>
                </a:solidFill>
              </a:rPr>
              <a:t>február 15. </a:t>
            </a:r>
            <a:r>
              <a:rPr lang="hu-HU" altLang="hu-HU" smtClean="0"/>
              <a:t>– jelentkezési határidő és fizetési határidő</a:t>
            </a:r>
          </a:p>
          <a:p>
            <a:pPr eaLnBrk="1" hangingPunct="1"/>
            <a:r>
              <a:rPr lang="hu-HU" altLang="hu-HU" smtClean="0">
                <a:solidFill>
                  <a:schemeClr val="accent1"/>
                </a:solidFill>
              </a:rPr>
              <a:t>február 23.</a:t>
            </a:r>
            <a:r>
              <a:rPr lang="hu-HU" altLang="hu-HU" smtClean="0"/>
              <a:t> – hitelesítési határidő</a:t>
            </a:r>
          </a:p>
          <a:p>
            <a:pPr eaLnBrk="1" hangingPunct="1"/>
            <a:r>
              <a:rPr lang="hu-HU" altLang="hu-HU" smtClean="0">
                <a:solidFill>
                  <a:srgbClr val="FF0000"/>
                </a:solidFill>
              </a:rPr>
              <a:t>július 9.</a:t>
            </a:r>
            <a:r>
              <a:rPr lang="hu-HU" altLang="hu-HU" smtClean="0"/>
              <a:t> – dokumentum pótlás végső határideje</a:t>
            </a:r>
          </a:p>
          <a:p>
            <a:pPr eaLnBrk="1" hangingPunct="1"/>
            <a:r>
              <a:rPr lang="hu-HU" altLang="hu-HU" smtClean="0">
                <a:solidFill>
                  <a:schemeClr val="accent1"/>
                </a:solidFill>
              </a:rPr>
              <a:t>július 23.</a:t>
            </a:r>
            <a:r>
              <a:rPr lang="hu-HU" altLang="hu-HU" smtClean="0"/>
              <a:t> – vonalhúzás </a:t>
            </a:r>
          </a:p>
          <a:p>
            <a:pPr eaLnBrk="1" hangingPunct="1"/>
            <a:r>
              <a:rPr lang="hu-HU" altLang="hu-HU" smtClean="0">
                <a:solidFill>
                  <a:schemeClr val="accent1"/>
                </a:solidFill>
              </a:rPr>
              <a:t>augusztus 5.</a:t>
            </a:r>
            <a:r>
              <a:rPr lang="hu-HU" altLang="hu-HU" smtClean="0"/>
              <a:t> – besorolási döntés </a:t>
            </a:r>
          </a:p>
          <a:p>
            <a:pPr eaLnBrk="1" hangingPunct="1"/>
            <a:r>
              <a:rPr lang="hu-HU" altLang="hu-HU" smtClean="0">
                <a:solidFill>
                  <a:schemeClr val="accent1"/>
                </a:solidFill>
              </a:rPr>
              <a:t>augusztus 24.</a:t>
            </a:r>
            <a:r>
              <a:rPr lang="hu-HU" altLang="hu-HU" smtClean="0"/>
              <a:t> - jogorvoslat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133600"/>
            <a:ext cx="6769100" cy="3962400"/>
          </a:xfrm>
        </p:spPr>
        <p:txBody>
          <a:bodyPr/>
          <a:lstStyle/>
          <a:p>
            <a:pPr eaLnBrk="1" hangingPunct="1"/>
            <a:endParaRPr lang="hu-HU" altLang="hu-HU" sz="2800" smtClean="0">
              <a:solidFill>
                <a:schemeClr val="accent1"/>
              </a:solidFill>
            </a:endParaRPr>
          </a:p>
          <a:p>
            <a:pPr eaLnBrk="1" hangingPunct="1"/>
            <a:endParaRPr lang="hu-HU" altLang="hu-HU" sz="2800" smtClean="0">
              <a:solidFill>
                <a:schemeClr val="accent1"/>
              </a:solidFill>
            </a:endParaRPr>
          </a:p>
          <a:p>
            <a:pPr eaLnBrk="1" hangingPunct="1"/>
            <a:endParaRPr lang="hu-HU" altLang="hu-HU" sz="2800" smtClean="0">
              <a:solidFill>
                <a:schemeClr val="accent1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hu-HU" altLang="hu-HU" smtClean="0">
                <a:solidFill>
                  <a:schemeClr val="accent1"/>
                </a:solidFill>
              </a:rPr>
              <a:t>Köszönöm a figyelmet!</a:t>
            </a:r>
          </a:p>
          <a:p>
            <a:pPr eaLnBrk="1" hangingPunct="1"/>
            <a:endParaRPr lang="hu-HU" altLang="hu-HU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hu-HU" altLang="hu-HU" sz="2800" smtClean="0"/>
          </a:p>
        </p:txBody>
      </p:sp>
      <p:sp>
        <p:nvSpPr>
          <p:cNvPr id="4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523A293-5F4F-43D7-B99B-AF8E2EED2643}" type="slidenum">
              <a:rPr lang="hu-HU" altLang="hu-HU">
                <a:solidFill>
                  <a:srgbClr val="045C75"/>
                </a:solidFill>
              </a:rPr>
              <a:pPr eaLnBrk="1" hangingPunct="1"/>
              <a:t>26</a:t>
            </a:fld>
            <a:endParaRPr lang="hu-HU" altLang="hu-HU">
              <a:solidFill>
                <a:srgbClr val="045C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F454288-C59E-49D5-8065-8BF8CE0B66DE}" type="slidenum">
              <a:rPr lang="hu-HU" altLang="hu-HU">
                <a:solidFill>
                  <a:srgbClr val="045C75"/>
                </a:solidFill>
              </a:rPr>
              <a:pPr eaLnBrk="1" hangingPunct="1"/>
              <a:t>3</a:t>
            </a:fld>
            <a:endParaRPr lang="hu-HU" altLang="hu-HU">
              <a:solidFill>
                <a:srgbClr val="045C75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304800"/>
            <a:ext cx="7543800" cy="1431925"/>
          </a:xfrm>
        </p:spPr>
        <p:txBody>
          <a:bodyPr/>
          <a:lstStyle/>
          <a:p>
            <a:pPr eaLnBrk="1" hangingPunct="1"/>
            <a:r>
              <a:rPr lang="hu-HU" altLang="hu-HU" smtClean="0"/>
              <a:t>Állami ösztöndíj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81200"/>
            <a:ext cx="8675687" cy="44719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hu-HU" altLang="hu-HU" smtClean="0"/>
              <a:t>Beiratkozáskor a hallgató aláírásával vállalja az állami ösztöndíjas képzés feltételeinek vállalását, pl.:</a:t>
            </a:r>
          </a:p>
          <a:p>
            <a:pPr lvl="1" eaLnBrk="1" hangingPunct="1"/>
            <a:r>
              <a:rPr lang="hu-HU" altLang="hu-HU" smtClean="0"/>
              <a:t>a képzési idő másfélszeresén belül megszerzi az oklevelet, ha nem, az </a:t>
            </a:r>
            <a:r>
              <a:rPr lang="hu-HU" altLang="hu-HU" smtClean="0">
                <a:solidFill>
                  <a:schemeClr val="accent1"/>
                </a:solidFill>
              </a:rPr>
              <a:t>50%</a:t>
            </a:r>
            <a:r>
              <a:rPr lang="hu-HU" altLang="hu-HU" smtClean="0"/>
              <a:t>-ot visszafizeti;</a:t>
            </a:r>
          </a:p>
          <a:p>
            <a:pPr lvl="1" eaLnBrk="1" hangingPunct="1"/>
            <a:r>
              <a:rPr lang="hu-HU" altLang="hu-HU" smtClean="0"/>
              <a:t>20 éven belül az ösztöndíjas időtartamot itthon ledolgozza, ha nem, visszafizeti a </a:t>
            </a:r>
            <a:r>
              <a:rPr lang="hu-HU" altLang="hu-HU" smtClean="0">
                <a:solidFill>
                  <a:schemeClr val="accent1"/>
                </a:solidFill>
              </a:rPr>
              <a:t>100%</a:t>
            </a:r>
            <a:r>
              <a:rPr lang="hu-HU" altLang="hu-HU" smtClean="0"/>
              <a:t>-ot.</a:t>
            </a:r>
          </a:p>
          <a:p>
            <a:pPr lvl="1" eaLnBrk="1" hangingPunct="1">
              <a:buFontTx/>
              <a:buNone/>
            </a:pPr>
            <a:endParaRPr lang="hu-HU" altLang="hu-HU" smtClean="0"/>
          </a:p>
          <a:p>
            <a:pPr lvl="1" eaLnBrk="1" hangingPunct="1"/>
            <a:endParaRPr lang="hu-HU" altLang="hu-HU" smtClean="0"/>
          </a:p>
        </p:txBody>
      </p:sp>
      <p:sp>
        <p:nvSpPr>
          <p:cNvPr id="4" name="Dia számának helye 5"/>
          <p:cNvSpPr txBox="1">
            <a:spLocks noGrp="1"/>
          </p:cNvSpPr>
          <p:nvPr/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/>
            <a:fld id="{8E0F1088-5735-45D5-B9F4-901B37DBA979}" type="slidenum">
              <a:rPr lang="hu-HU" altLang="hu-HU" sz="10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/>
              <a:t>3</a:t>
            </a:fld>
            <a:endParaRPr lang="hu-HU" altLang="hu-HU" sz="1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C19FFCC-67C4-4731-A7F0-42105A2A2425}" type="slidenum">
              <a:rPr lang="hu-HU" altLang="hu-HU">
                <a:solidFill>
                  <a:srgbClr val="045C75"/>
                </a:solidFill>
              </a:rPr>
              <a:pPr eaLnBrk="1" hangingPunct="1"/>
              <a:t>4</a:t>
            </a:fld>
            <a:endParaRPr lang="hu-HU" altLang="hu-HU">
              <a:solidFill>
                <a:srgbClr val="045C75"/>
              </a:solidFill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304800"/>
            <a:ext cx="7543800" cy="1431925"/>
          </a:xfrm>
          <a:noFill/>
        </p:spPr>
        <p:txBody>
          <a:bodyPr/>
          <a:lstStyle/>
          <a:p>
            <a:pPr eaLnBrk="1" hangingPunct="1"/>
            <a:r>
              <a:rPr lang="hu-HU" altLang="hu-HU" sz="3600" smtClean="0"/>
              <a:t>A bolognai rendszer</a:t>
            </a:r>
          </a:p>
        </p:txBody>
      </p:sp>
      <p:sp>
        <p:nvSpPr>
          <p:cNvPr id="9220" name="AutoShape 6"/>
          <p:cNvSpPr>
            <a:spLocks noChangeArrowheads="1"/>
          </p:cNvSpPr>
          <p:nvPr/>
        </p:nvSpPr>
        <p:spPr bwMode="auto">
          <a:xfrm>
            <a:off x="3203575" y="2133600"/>
            <a:ext cx="5040313" cy="4391025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altLang="hu-HU" sz="1800">
              <a:latin typeface="Tahoma" panose="020B0604030504040204" pitchFamily="34" charset="0"/>
            </a:endParaRPr>
          </a:p>
        </p:txBody>
      </p:sp>
      <p:sp>
        <p:nvSpPr>
          <p:cNvPr id="9221" name="Line 7"/>
          <p:cNvSpPr>
            <a:spLocks noChangeShapeType="1"/>
          </p:cNvSpPr>
          <p:nvPr/>
        </p:nvSpPr>
        <p:spPr bwMode="auto">
          <a:xfrm>
            <a:off x="4932363" y="3573463"/>
            <a:ext cx="1654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 flipH="1">
            <a:off x="3851275" y="3573463"/>
            <a:ext cx="1655763" cy="29511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>
            <a:off x="4643438" y="5084763"/>
            <a:ext cx="273843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24" name="Text Box 10"/>
          <p:cNvSpPr txBox="1">
            <a:spLocks noChangeArrowheads="1"/>
          </p:cNvSpPr>
          <p:nvPr/>
        </p:nvSpPr>
        <p:spPr bwMode="auto">
          <a:xfrm>
            <a:off x="5219700" y="2708275"/>
            <a:ext cx="10795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DOKTORI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(PhD)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6 félév</a:t>
            </a:r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5148263" y="4076700"/>
            <a:ext cx="1655762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400" b="1">
                <a:solidFill>
                  <a:schemeClr val="bg2"/>
                </a:solidFill>
                <a:latin typeface="Tahoma" panose="020B0604030504040204" pitchFamily="34" charset="0"/>
              </a:rPr>
              <a:t>MESTERKÉPZÉS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400" b="1">
                <a:solidFill>
                  <a:schemeClr val="bg2"/>
                </a:solidFill>
                <a:latin typeface="Tahoma" panose="020B0604030504040204" pitchFamily="34" charset="0"/>
              </a:rPr>
              <a:t>(MA/MSc)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400" b="1">
                <a:solidFill>
                  <a:schemeClr val="bg2"/>
                </a:solidFill>
                <a:latin typeface="Tahoma" panose="020B0604030504040204" pitchFamily="34" charset="0"/>
              </a:rPr>
              <a:t>2-5 félév</a:t>
            </a:r>
          </a:p>
        </p:txBody>
      </p:sp>
      <p:sp>
        <p:nvSpPr>
          <p:cNvPr id="9226" name="Text Box 12"/>
          <p:cNvSpPr txBox="1">
            <a:spLocks noChangeArrowheads="1"/>
          </p:cNvSpPr>
          <p:nvPr/>
        </p:nvSpPr>
        <p:spPr bwMode="auto">
          <a:xfrm>
            <a:off x="5076825" y="5229225"/>
            <a:ext cx="21590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b="1">
                <a:solidFill>
                  <a:schemeClr val="bg2"/>
                </a:solidFill>
                <a:latin typeface="Tahoma" panose="020B0604030504040204" pitchFamily="34" charset="0"/>
              </a:rPr>
              <a:t>ALAPKÉPZÉS (BA/BSc)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b="1">
                <a:solidFill>
                  <a:schemeClr val="bg2"/>
                </a:solidFill>
                <a:latin typeface="Tahoma" panose="020B0604030504040204" pitchFamily="34" charset="0"/>
              </a:rPr>
              <a:t>6-7 félév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altLang="hu-HU" sz="180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  <p:sp>
        <p:nvSpPr>
          <p:cNvPr id="9227" name="Text Box 14"/>
          <p:cNvSpPr txBox="1">
            <a:spLocks noChangeArrowheads="1"/>
          </p:cNvSpPr>
          <p:nvPr/>
        </p:nvSpPr>
        <p:spPr bwMode="auto">
          <a:xfrm rot="1800000">
            <a:off x="4021138" y="3325813"/>
            <a:ext cx="576262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Z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altLang="hu-HU" sz="1200" b="1">
              <a:solidFill>
                <a:schemeClr val="bg2"/>
              </a:solidFill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Á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10-12</a:t>
            </a:r>
            <a:r>
              <a:rPr lang="hu-HU" altLang="hu-HU" sz="1800" b="1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hu-HU" altLang="hu-HU" sz="1200" b="1">
                <a:solidFill>
                  <a:schemeClr val="bg2"/>
                </a:solidFill>
                <a:latin typeface="Tahoma" panose="020B0604030504040204" pitchFamily="34" charset="0"/>
              </a:rPr>
              <a:t>félév</a:t>
            </a:r>
          </a:p>
        </p:txBody>
      </p:sp>
      <p:sp>
        <p:nvSpPr>
          <p:cNvPr id="9228" name="Oval 16"/>
          <p:cNvSpPr>
            <a:spLocks noChangeArrowheads="1"/>
          </p:cNvSpPr>
          <p:nvPr/>
        </p:nvSpPr>
        <p:spPr bwMode="auto">
          <a:xfrm>
            <a:off x="7308850" y="3860800"/>
            <a:ext cx="1511300" cy="792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altLang="hu-HU" sz="1800">
              <a:latin typeface="Tahoma" panose="020B0604030504040204" pitchFamily="34" charset="0"/>
            </a:endParaRPr>
          </a:p>
        </p:txBody>
      </p:sp>
      <p:sp>
        <p:nvSpPr>
          <p:cNvPr id="9229" name="Text Box 17"/>
          <p:cNvSpPr txBox="1">
            <a:spLocks noChangeArrowheads="1"/>
          </p:cNvSpPr>
          <p:nvPr/>
        </p:nvSpPr>
        <p:spPr bwMode="auto">
          <a:xfrm>
            <a:off x="7596188" y="4076700"/>
            <a:ext cx="935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1800">
                <a:solidFill>
                  <a:schemeClr val="bg2"/>
                </a:solidFill>
                <a:latin typeface="Tahoma" panose="020B0604030504040204" pitchFamily="34" charset="0"/>
              </a:rPr>
              <a:t>SZTK</a:t>
            </a:r>
          </a:p>
        </p:txBody>
      </p:sp>
      <p:sp>
        <p:nvSpPr>
          <p:cNvPr id="9230" name="Oval 18"/>
          <p:cNvSpPr>
            <a:spLocks noChangeArrowheads="1"/>
          </p:cNvSpPr>
          <p:nvPr/>
        </p:nvSpPr>
        <p:spPr bwMode="auto">
          <a:xfrm>
            <a:off x="7308850" y="5373688"/>
            <a:ext cx="1584325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altLang="hu-HU" sz="1800">
              <a:latin typeface="Tahoma" panose="020B0604030504040204" pitchFamily="34" charset="0"/>
            </a:endParaRPr>
          </a:p>
        </p:txBody>
      </p:sp>
      <p:sp>
        <p:nvSpPr>
          <p:cNvPr id="9231" name="Text Box 19"/>
          <p:cNvSpPr txBox="1">
            <a:spLocks noChangeArrowheads="1"/>
          </p:cNvSpPr>
          <p:nvPr/>
        </p:nvSpPr>
        <p:spPr bwMode="auto">
          <a:xfrm>
            <a:off x="7524750" y="5589588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1800">
                <a:solidFill>
                  <a:schemeClr val="bg2"/>
                </a:solidFill>
                <a:latin typeface="Tahoma" panose="020B0604030504040204" pitchFamily="34" charset="0"/>
              </a:rPr>
              <a:t>FOSZK</a:t>
            </a:r>
          </a:p>
        </p:txBody>
      </p:sp>
      <p:sp>
        <p:nvSpPr>
          <p:cNvPr id="9232" name="AutoShape 20"/>
          <p:cNvSpPr>
            <a:spLocks noChangeArrowheads="1"/>
          </p:cNvSpPr>
          <p:nvPr/>
        </p:nvSpPr>
        <p:spPr bwMode="auto">
          <a:xfrm>
            <a:off x="5364163" y="4797425"/>
            <a:ext cx="215900" cy="431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altLang="hu-HU" sz="1800">
              <a:latin typeface="Tahoma" panose="020B0604030504040204" pitchFamily="34" charset="0"/>
            </a:endParaRPr>
          </a:p>
        </p:txBody>
      </p:sp>
      <p:sp>
        <p:nvSpPr>
          <p:cNvPr id="9233" name="AutoShape 21"/>
          <p:cNvSpPr>
            <a:spLocks noChangeArrowheads="1"/>
          </p:cNvSpPr>
          <p:nvPr/>
        </p:nvSpPr>
        <p:spPr bwMode="auto">
          <a:xfrm>
            <a:off x="6372225" y="4797425"/>
            <a:ext cx="215900" cy="431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altLang="hu-HU" sz="1800">
              <a:latin typeface="Tahoma" panose="020B0604030504040204" pitchFamily="34" charset="0"/>
            </a:endParaRPr>
          </a:p>
        </p:txBody>
      </p:sp>
      <p:sp>
        <p:nvSpPr>
          <p:cNvPr id="9234" name="AutoShape 22"/>
          <p:cNvSpPr>
            <a:spLocks noChangeArrowheads="1"/>
          </p:cNvSpPr>
          <p:nvPr/>
        </p:nvSpPr>
        <p:spPr bwMode="auto">
          <a:xfrm>
            <a:off x="5724525" y="3357563"/>
            <a:ext cx="215900" cy="503237"/>
          </a:xfrm>
          <a:prstGeom prst="upArrow">
            <a:avLst>
              <a:gd name="adj1" fmla="val 50000"/>
              <a:gd name="adj2" fmla="val 5827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altLang="hu-HU" sz="1800">
              <a:latin typeface="Tahoma" panose="020B0604030504040204" pitchFamily="34" charset="0"/>
            </a:endParaRPr>
          </a:p>
        </p:txBody>
      </p:sp>
      <p:sp>
        <p:nvSpPr>
          <p:cNvPr id="9235" name="AutoShape 23"/>
          <p:cNvSpPr>
            <a:spLocks noChangeArrowheads="1"/>
          </p:cNvSpPr>
          <p:nvPr/>
        </p:nvSpPr>
        <p:spPr bwMode="auto">
          <a:xfrm>
            <a:off x="6948488" y="5734050"/>
            <a:ext cx="503237" cy="142875"/>
          </a:xfrm>
          <a:prstGeom prst="leftArrow">
            <a:avLst>
              <a:gd name="adj1" fmla="val 50000"/>
              <a:gd name="adj2" fmla="val 8805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altLang="hu-HU" sz="1800">
              <a:latin typeface="Tahoma" panose="020B0604030504040204" pitchFamily="34" charset="0"/>
            </a:endParaRPr>
          </a:p>
        </p:txBody>
      </p:sp>
      <p:sp>
        <p:nvSpPr>
          <p:cNvPr id="9236" name="Line 25"/>
          <p:cNvSpPr>
            <a:spLocks noChangeShapeType="1"/>
          </p:cNvSpPr>
          <p:nvPr/>
        </p:nvSpPr>
        <p:spPr bwMode="auto">
          <a:xfrm flipV="1">
            <a:off x="7092950" y="4581525"/>
            <a:ext cx="503238" cy="7191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37" name="Line 26"/>
          <p:cNvSpPr>
            <a:spLocks noChangeShapeType="1"/>
          </p:cNvSpPr>
          <p:nvPr/>
        </p:nvSpPr>
        <p:spPr bwMode="auto">
          <a:xfrm flipV="1">
            <a:off x="6732588" y="4365625"/>
            <a:ext cx="576262" cy="1428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38" name="Line 27"/>
          <p:cNvSpPr>
            <a:spLocks noChangeShapeType="1"/>
          </p:cNvSpPr>
          <p:nvPr/>
        </p:nvSpPr>
        <p:spPr bwMode="auto">
          <a:xfrm>
            <a:off x="5219700" y="3933825"/>
            <a:ext cx="2016125" cy="2873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239" name="Szövegdoboz 23"/>
          <p:cNvSpPr txBox="1">
            <a:spLocks noChangeArrowheads="1"/>
          </p:cNvSpPr>
          <p:nvPr/>
        </p:nvSpPr>
        <p:spPr bwMode="auto">
          <a:xfrm>
            <a:off x="10333038" y="18446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altLang="hu-HU" sz="1800">
              <a:latin typeface="Tahoma" panose="020B0604030504040204" pitchFamily="34" charset="0"/>
            </a:endParaRPr>
          </a:p>
        </p:txBody>
      </p:sp>
      <p:sp>
        <p:nvSpPr>
          <p:cNvPr id="25" name="Felfelé nyíl 24"/>
          <p:cNvSpPr/>
          <p:nvPr/>
        </p:nvSpPr>
        <p:spPr>
          <a:xfrm>
            <a:off x="5219700" y="3357563"/>
            <a:ext cx="215900" cy="35877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pic>
        <p:nvPicPr>
          <p:cNvPr id="9241" name="Picture 26" descr="MPj041174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60350"/>
            <a:ext cx="12192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2" name="Oval 27"/>
          <p:cNvSpPr>
            <a:spLocks noChangeArrowheads="1"/>
          </p:cNvSpPr>
          <p:nvPr/>
        </p:nvSpPr>
        <p:spPr bwMode="auto">
          <a:xfrm>
            <a:off x="611188" y="3429000"/>
            <a:ext cx="3095625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altLang="hu-HU" sz="1800">
              <a:latin typeface="Tahoma" panose="020B0604030504040204" pitchFamily="34" charset="0"/>
            </a:endParaRPr>
          </a:p>
        </p:txBody>
      </p:sp>
      <p:sp>
        <p:nvSpPr>
          <p:cNvPr id="9243" name="Text Box 28"/>
          <p:cNvSpPr txBox="1">
            <a:spLocks noChangeArrowheads="1"/>
          </p:cNvSpPr>
          <p:nvPr/>
        </p:nvSpPr>
        <p:spPr bwMode="auto">
          <a:xfrm>
            <a:off x="1042988" y="3789363"/>
            <a:ext cx="21605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altLang="hu-HU" sz="1800" b="1">
                <a:solidFill>
                  <a:schemeClr val="bg2"/>
                </a:solidFill>
                <a:latin typeface="Tahoma" panose="020B0604030504040204" pitchFamily="34" charset="0"/>
              </a:rPr>
              <a:t>MUNKAERŐ PIAC</a:t>
            </a:r>
          </a:p>
        </p:txBody>
      </p:sp>
      <p:sp>
        <p:nvSpPr>
          <p:cNvPr id="9244" name="AutoShape 29"/>
          <p:cNvSpPr>
            <a:spLocks noChangeArrowheads="1"/>
          </p:cNvSpPr>
          <p:nvPr/>
        </p:nvSpPr>
        <p:spPr bwMode="auto">
          <a:xfrm>
            <a:off x="3708400" y="4005263"/>
            <a:ext cx="792163" cy="144462"/>
          </a:xfrm>
          <a:prstGeom prst="leftArrow">
            <a:avLst>
              <a:gd name="adj1" fmla="val 50000"/>
              <a:gd name="adj2" fmla="val 13708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altLang="hu-HU" sz="180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sp>
        <p:nvSpPr>
          <p:cNvPr id="9245" name="AutoShape 30"/>
          <p:cNvSpPr>
            <a:spLocks noChangeArrowheads="1"/>
          </p:cNvSpPr>
          <p:nvPr/>
        </p:nvSpPr>
        <p:spPr bwMode="auto">
          <a:xfrm>
            <a:off x="3635375" y="4365625"/>
            <a:ext cx="649288" cy="142875"/>
          </a:xfrm>
          <a:prstGeom prst="rightArrow">
            <a:avLst>
              <a:gd name="adj1" fmla="val 50000"/>
              <a:gd name="adj2" fmla="val 11361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altLang="hu-HU" sz="180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857250"/>
            <a:ext cx="6840538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dirty="0"/>
              <a:t>Információk elérhetősége</a:t>
            </a:r>
            <a:r>
              <a:rPr lang="hu-HU" sz="4000" dirty="0"/>
              <a:t/>
            </a:r>
            <a:br>
              <a:rPr lang="hu-HU" sz="4000" dirty="0"/>
            </a:br>
            <a:endParaRPr lang="hu-HU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57250" y="2428875"/>
            <a:ext cx="7829550" cy="38957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hu-HU" altLang="hu-HU" smtClean="0">
                <a:solidFill>
                  <a:srgbClr val="FF0000"/>
                </a:solidFill>
              </a:rPr>
              <a:t>www.felvi.hu</a:t>
            </a:r>
            <a:r>
              <a:rPr lang="hu-HU" altLang="hu-HU" smtClean="0"/>
              <a:t> (elsődleges forrás!)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mtClean="0"/>
              <a:t>FFT hivatalos kiegészítése (január)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mtClean="0"/>
              <a:t>A felsőoktatási intézmény vagy a kar honlapja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mtClean="0"/>
              <a:t>Nyílt napok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870E838-BAC5-43BE-BCB4-56FD82EBFEF0}" type="slidenum">
              <a:rPr lang="hu-HU" altLang="hu-HU">
                <a:solidFill>
                  <a:srgbClr val="045C75"/>
                </a:solidFill>
              </a:rPr>
              <a:pPr eaLnBrk="1" hangingPunct="1"/>
              <a:t>5</a:t>
            </a:fld>
            <a:endParaRPr lang="hu-HU" altLang="hu-HU">
              <a:solidFill>
                <a:srgbClr val="045C75"/>
              </a:solidFill>
            </a:endParaRPr>
          </a:p>
        </p:txBody>
      </p:sp>
      <p:pic>
        <p:nvPicPr>
          <p:cNvPr id="10245" name="Picture 4" descr="MCj039812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8913"/>
            <a:ext cx="16764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AutoShape 7"/>
          <p:cNvSpPr>
            <a:spLocks noChangeArrowheads="1"/>
          </p:cNvSpPr>
          <p:nvPr/>
        </p:nvSpPr>
        <p:spPr bwMode="auto">
          <a:xfrm>
            <a:off x="357188" y="2786063"/>
            <a:ext cx="288925" cy="2160587"/>
          </a:xfrm>
          <a:prstGeom prst="downArrow">
            <a:avLst>
              <a:gd name="adj1" fmla="val 50000"/>
              <a:gd name="adj2" fmla="val 1869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altLang="hu-HU" sz="180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Jelentkezés módja és határideje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981200"/>
            <a:ext cx="8353425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400" smtClean="0"/>
              <a:t>Csak E-jelentkezés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hu-HU" altLang="hu-HU" sz="2000" smtClean="0"/>
              <a:t>	</a:t>
            </a:r>
            <a:endParaRPr lang="hu-HU" altLang="hu-HU" sz="1800" smtClean="0">
              <a:solidFill>
                <a:schemeClr val="accent1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hu-HU" altLang="hu-HU" sz="2000" smtClean="0"/>
              <a:t>A </a:t>
            </a:r>
            <a:r>
              <a:rPr lang="hu-HU" altLang="hu-HU" sz="2000" smtClean="0">
                <a:solidFill>
                  <a:srgbClr val="FF0000"/>
                </a:solidFill>
              </a:rPr>
              <a:t>www.felvi.hu-n</a:t>
            </a:r>
            <a:r>
              <a:rPr lang="hu-HU" altLang="hu-HU" sz="2000" smtClean="0"/>
              <a:t> történő regisztrációval – feltétel: internet elérhetőség, e-mail cím)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hu-HU" altLang="hu-HU" sz="2000" smtClean="0"/>
              <a:t>De! a dokumentumok szükség esetén postai úton is beküldhetőek az </a:t>
            </a:r>
            <a:r>
              <a:rPr lang="hu-HU" altLang="hu-HU" sz="2000" smtClean="0">
                <a:solidFill>
                  <a:schemeClr val="accent1"/>
                </a:solidFill>
              </a:rPr>
              <a:t>Oktatási Hivatal, 1380 Budapest, Pf. 1190 </a:t>
            </a:r>
            <a:r>
              <a:rPr lang="hu-HU" altLang="hu-HU" sz="2000" smtClean="0"/>
              <a:t>címre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hu-HU" altLang="hu-HU" sz="2000" smtClean="0"/>
          </a:p>
          <a:p>
            <a:pPr eaLnBrk="1" hangingPunct="1">
              <a:lnSpc>
                <a:spcPct val="80000"/>
              </a:lnSpc>
            </a:pPr>
            <a:r>
              <a:rPr lang="hu-HU" altLang="hu-HU" sz="2400" smtClean="0"/>
              <a:t>Eljárási díj befizetése: 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sz="2000" smtClean="0"/>
              <a:t>átutalással vagy 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sz="2000" smtClean="0"/>
              <a:t>interneten keresztül bankkártya segítségével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hu-HU" altLang="hu-HU" sz="2000" smtClean="0"/>
          </a:p>
          <a:p>
            <a:pPr eaLnBrk="1" hangingPunct="1">
              <a:lnSpc>
                <a:spcPct val="80000"/>
              </a:lnSpc>
            </a:pPr>
            <a:r>
              <a:rPr lang="hu-HU" altLang="hu-HU" sz="2400" smtClean="0"/>
              <a:t>Benyújtási határidő (jogvesztő!)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400" smtClean="0">
                <a:solidFill>
                  <a:schemeClr val="accent1"/>
                </a:solidFill>
              </a:rPr>
              <a:t>			</a:t>
            </a:r>
            <a:r>
              <a:rPr lang="hu-HU" altLang="hu-HU" smtClean="0">
                <a:solidFill>
                  <a:schemeClr val="accent1"/>
                </a:solidFill>
              </a:rPr>
              <a:t>2015. február 15. 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89640E9-F6D2-4C98-80EC-6F5D7E70F9ED}" type="slidenum">
              <a:rPr lang="hu-HU" altLang="hu-HU">
                <a:solidFill>
                  <a:srgbClr val="045C75"/>
                </a:solidFill>
              </a:rPr>
              <a:pPr eaLnBrk="1" hangingPunct="1"/>
              <a:t>6</a:t>
            </a:fld>
            <a:endParaRPr lang="hu-HU" altLang="hu-HU">
              <a:solidFill>
                <a:srgbClr val="045C75"/>
              </a:solidFill>
            </a:endParaRPr>
          </a:p>
        </p:txBody>
      </p:sp>
      <p:pic>
        <p:nvPicPr>
          <p:cNvPr id="11269" name="Picture 5" descr="MCj043388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277938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Eljárási díj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8077200" cy="4687888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hu-HU" altLang="hu-HU" smtClean="0">
                <a:solidFill>
                  <a:schemeClr val="accent1"/>
                </a:solidFill>
              </a:rPr>
              <a:t>Alapdíj (9000 Ft)</a:t>
            </a:r>
            <a:r>
              <a:rPr lang="hu-HU" altLang="hu-HU" smtClean="0"/>
              <a:t> </a:t>
            </a:r>
          </a:p>
          <a:p>
            <a:pPr marL="990600" lvl="1" indent="-533400" eaLnBrk="1" hangingPunct="1"/>
            <a:r>
              <a:rPr lang="hu-HU" altLang="hu-HU" smtClean="0"/>
              <a:t>mindenkinek ki kell fizetnie – OH</a:t>
            </a:r>
          </a:p>
          <a:p>
            <a:pPr marL="990600" lvl="1" indent="-533400" eaLnBrk="1" hangingPunct="1"/>
            <a:r>
              <a:rPr lang="hu-HU" altLang="hu-HU" smtClean="0"/>
              <a:t>3 képzés megjelölésének ára </a:t>
            </a:r>
          </a:p>
          <a:p>
            <a:pPr marL="990600" lvl="1" indent="-533400" eaLnBrk="1" hangingPunct="1">
              <a:buFontTx/>
              <a:buNone/>
            </a:pPr>
            <a:r>
              <a:rPr lang="hu-HU" altLang="hu-HU" smtClean="0"/>
              <a:t>	(de! ua. intézmény, kar, szak, képzési szint, munkarend = 2 sor, de 1 jelentkezés pl: </a:t>
            </a:r>
          </a:p>
          <a:p>
            <a:pPr marL="990600" lvl="1" indent="-533400" eaLnBrk="1" hangingPunct="1">
              <a:buFontTx/>
              <a:buNone/>
            </a:pPr>
            <a:r>
              <a:rPr lang="hu-HU" altLang="hu-HU" smtClean="0"/>
              <a:t>	DE-BTK történelem ANA</a:t>
            </a:r>
          </a:p>
          <a:p>
            <a:pPr marL="990600" lvl="1" indent="-533400" eaLnBrk="1" hangingPunct="1">
              <a:buFontTx/>
              <a:buNone/>
            </a:pPr>
            <a:r>
              <a:rPr lang="hu-HU" altLang="hu-HU" smtClean="0"/>
              <a:t>					        = 1 jelentkezés</a:t>
            </a:r>
          </a:p>
          <a:p>
            <a:pPr marL="990600" lvl="1" indent="-533400" eaLnBrk="1" hangingPunct="1">
              <a:buFontTx/>
              <a:buNone/>
            </a:pPr>
            <a:r>
              <a:rPr lang="hu-HU" altLang="hu-HU" smtClean="0"/>
              <a:t>	DE-BTK történelem 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FB96312-809A-455F-BF49-9B7823168FB7}" type="slidenum">
              <a:rPr lang="hu-HU" altLang="hu-HU">
                <a:solidFill>
                  <a:srgbClr val="045C75"/>
                </a:solidFill>
              </a:rPr>
              <a:pPr eaLnBrk="1" hangingPunct="1"/>
              <a:t>7</a:t>
            </a:fld>
            <a:endParaRPr lang="hu-HU" altLang="hu-HU">
              <a:solidFill>
                <a:srgbClr val="045C75"/>
              </a:solidFill>
            </a:endParaRPr>
          </a:p>
        </p:txBody>
      </p:sp>
      <p:pic>
        <p:nvPicPr>
          <p:cNvPr id="12293" name="Picture 5" descr="MCj043392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AutoShape 6"/>
          <p:cNvSpPr>
            <a:spLocks/>
          </p:cNvSpPr>
          <p:nvPr/>
        </p:nvSpPr>
        <p:spPr bwMode="auto">
          <a:xfrm>
            <a:off x="5940425" y="4652963"/>
            <a:ext cx="215900" cy="1295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altLang="hu-HU" sz="180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Eljárási díj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826375" cy="41148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 startAt="2"/>
            </a:pPr>
            <a:r>
              <a:rPr lang="hu-HU" altLang="hu-HU" smtClean="0">
                <a:solidFill>
                  <a:schemeClr val="accent1"/>
                </a:solidFill>
              </a:rPr>
              <a:t>Kiegészítő díj (2000 Ft)</a:t>
            </a:r>
            <a:r>
              <a:rPr lang="hu-HU" altLang="hu-HU" smtClean="0"/>
              <a:t>	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hu-HU" altLang="hu-HU" smtClean="0"/>
              <a:t>	</a:t>
            </a:r>
            <a:r>
              <a:rPr lang="hu-HU" altLang="hu-HU" sz="2800" smtClean="0"/>
              <a:t>minden újabb jelentkezésért – OH (ANA+ANK=1 jelentekés), de max. </a:t>
            </a:r>
            <a:r>
              <a:rPr lang="hu-HU" altLang="hu-HU" sz="2800" smtClean="0">
                <a:solidFill>
                  <a:srgbClr val="FF0000"/>
                </a:solidFill>
              </a:rPr>
              <a:t>5</a:t>
            </a:r>
            <a:r>
              <a:rPr lang="hu-HU" altLang="hu-HU" sz="2800" smtClean="0"/>
              <a:t> jelentkezés lehet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 startAt="3"/>
            </a:pPr>
            <a:r>
              <a:rPr lang="hu-HU" altLang="hu-HU" smtClean="0">
                <a:solidFill>
                  <a:schemeClr val="accent1"/>
                </a:solidFill>
              </a:rPr>
              <a:t>Külön eljárási díj (változó összeg)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hu-HU" altLang="hu-HU" smtClean="0"/>
              <a:t>	</a:t>
            </a:r>
            <a:r>
              <a:rPr lang="hu-HU" altLang="hu-HU" sz="2800" smtClean="0"/>
              <a:t>az intézmények kérhetik 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hu-HU" altLang="hu-HU" sz="2800" smtClean="0"/>
              <a:t>	FFT-ben, csekket az intézmény küld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hu-HU" altLang="hu-HU" smtClean="0">
                <a:solidFill>
                  <a:srgbClr val="FF0000"/>
                </a:solidFill>
              </a:rPr>
              <a:t>www.felvi.hu</a:t>
            </a:r>
            <a:r>
              <a:rPr lang="hu-HU" altLang="hu-HU" smtClean="0"/>
              <a:t> – „Eljárásidíj-kalkulátor”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4862D4A-0E32-48A6-8538-911B3D348AF5}" type="slidenum">
              <a:rPr lang="hu-HU" altLang="hu-HU">
                <a:solidFill>
                  <a:srgbClr val="045C75"/>
                </a:solidFill>
              </a:rPr>
              <a:pPr eaLnBrk="1" hangingPunct="1"/>
              <a:t>8</a:t>
            </a:fld>
            <a:endParaRPr lang="hu-HU" altLang="hu-HU">
              <a:solidFill>
                <a:srgbClr val="045C75"/>
              </a:solidFill>
            </a:endParaRPr>
          </a:p>
        </p:txBody>
      </p:sp>
      <p:pic>
        <p:nvPicPr>
          <p:cNvPr id="13317" name="Picture 6" descr="MCj043392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6911975" cy="1431925"/>
          </a:xfrm>
        </p:spPr>
        <p:txBody>
          <a:bodyPr/>
          <a:lstStyle/>
          <a:p>
            <a:pPr eaLnBrk="1" hangingPunct="1"/>
            <a:r>
              <a:rPr lang="hu-HU" altLang="hu-HU" sz="4000" smtClean="0"/>
              <a:t>Nyomtatvány kitöltése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81200"/>
            <a:ext cx="8424863" cy="4543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mtClean="0"/>
              <a:t>Személyes adatok, elérhetőségek (lakcím, telefon, e-mail)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/>
              <a:t>Jelentkezési helyek a kért elbírált sorrendben </a:t>
            </a:r>
            <a:r>
              <a:rPr lang="hu-HU" altLang="hu-HU" sz="2400" smtClean="0"/>
              <a:t>(intézmény, kar betűkódja, szak - nyelveknél szakirány is, képzési szint, munkarend, finanszírozási forma)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mtClean="0"/>
              <a:t>	</a:t>
            </a:r>
            <a:r>
              <a:rPr lang="hu-HU" altLang="hu-HU" sz="2800" smtClean="0">
                <a:solidFill>
                  <a:schemeClr val="accent1"/>
                </a:solidFill>
              </a:rPr>
              <a:t>Pl: DE-BTK romanisztika-francia ANA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/>
              <a:t>Tanulmányokra vonatkozó adatok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/>
              <a:t>Többletpontokra vonatkozó adatok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CDBF205-5A80-44E1-ACDC-14163399A4DA}" type="slidenum">
              <a:rPr lang="hu-HU" altLang="hu-HU">
                <a:solidFill>
                  <a:srgbClr val="045C75"/>
                </a:solidFill>
              </a:rPr>
              <a:pPr eaLnBrk="1" hangingPunct="1"/>
              <a:t>9</a:t>
            </a:fld>
            <a:endParaRPr lang="hu-HU" altLang="hu-HU">
              <a:solidFill>
                <a:srgbClr val="045C75"/>
              </a:solidFill>
            </a:endParaRPr>
          </a:p>
        </p:txBody>
      </p:sp>
      <p:pic>
        <p:nvPicPr>
          <p:cNvPr id="14341" name="Picture 5" descr="MCj029556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471613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1624</TotalTime>
  <Words>1106</Words>
  <Application>Microsoft Office PowerPoint</Application>
  <PresentationFormat>Diavetítés a képernyőre (4:3 oldalarány)</PresentationFormat>
  <Paragraphs>246</Paragraphs>
  <Slides>26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34" baseType="lpstr">
      <vt:lpstr>Tahoma</vt:lpstr>
      <vt:lpstr>Arial</vt:lpstr>
      <vt:lpstr>Calibri</vt:lpstr>
      <vt:lpstr>Constantia</vt:lpstr>
      <vt:lpstr>Wingdings 2</vt:lpstr>
      <vt:lpstr>Times New Roman</vt:lpstr>
      <vt:lpstr>Wingdings</vt:lpstr>
      <vt:lpstr>Áramlás</vt:lpstr>
      <vt:lpstr>PowerPoint-bemutató</vt:lpstr>
      <vt:lpstr>Miről kell dönteni?</vt:lpstr>
      <vt:lpstr>Állami ösztöndíj</vt:lpstr>
      <vt:lpstr>A bolognai rendszer</vt:lpstr>
      <vt:lpstr>Információk elérhetősége </vt:lpstr>
      <vt:lpstr>Jelentkezés módja és határideje</vt:lpstr>
      <vt:lpstr>Eljárási díj</vt:lpstr>
      <vt:lpstr>Eljárási díj</vt:lpstr>
      <vt:lpstr>Nyomtatvány kitöltése</vt:lpstr>
      <vt:lpstr>E-jelentkezés</vt:lpstr>
      <vt:lpstr>E-jelentkezés</vt:lpstr>
      <vt:lpstr>Mit kell csatolni a jelentkezéshez?</vt:lpstr>
      <vt:lpstr>Mikor érvényes a jelentkezés?</vt:lpstr>
      <vt:lpstr>A jelentkezési sorrend</vt:lpstr>
      <vt:lpstr>Felvételi döntés után</vt:lpstr>
      <vt:lpstr>Pontszámítás</vt:lpstr>
      <vt:lpstr>Hogyan lesz 500 pont?</vt:lpstr>
      <vt:lpstr>Hogyan lesz 500 pont?</vt:lpstr>
      <vt:lpstr>Hogyan lesz 500 pont?</vt:lpstr>
      <vt:lpstr>Többletpontok  (max. 100 pont)</vt:lpstr>
      <vt:lpstr>Többletpontok  (max. 100 pont)</vt:lpstr>
      <vt:lpstr>Tudnivalók a többletpontok kapcsán</vt:lpstr>
      <vt:lpstr>Kötelező emelt szintű érettségi követelmény</vt:lpstr>
      <vt:lpstr>ANA ponthatárok 2015-ben</vt:lpstr>
      <vt:lpstr>Legfontosabb határidők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Debreceni Egyetem</dc:title>
  <dc:creator>.</dc:creator>
  <cp:lastModifiedBy>Fazekas Zoltán</cp:lastModifiedBy>
  <cp:revision>55</cp:revision>
  <dcterms:created xsi:type="dcterms:W3CDTF">2007-12-01T14:50:18Z</dcterms:created>
  <dcterms:modified xsi:type="dcterms:W3CDTF">2017-06-20T09:46:40Z</dcterms:modified>
</cp:coreProperties>
</file>