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2" r:id="rId3"/>
    <p:sldId id="338" r:id="rId4"/>
    <p:sldId id="337" r:id="rId5"/>
    <p:sldId id="321" r:id="rId6"/>
    <p:sldId id="323" r:id="rId7"/>
    <p:sldId id="325" r:id="rId8"/>
    <p:sldId id="326" r:id="rId9"/>
    <p:sldId id="331" r:id="rId10"/>
    <p:sldId id="330" r:id="rId11"/>
    <p:sldId id="332" r:id="rId12"/>
    <p:sldId id="324" r:id="rId13"/>
    <p:sldId id="327" r:id="rId14"/>
    <p:sldId id="328" r:id="rId15"/>
    <p:sldId id="333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35" r:id="rId24"/>
    <p:sldId id="340" r:id="rId25"/>
    <p:sldId id="343" r:id="rId26"/>
    <p:sldId id="342" r:id="rId27"/>
    <p:sldId id="295" r:id="rId28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996C26A-0FB9-441B-9E2D-2D933F074C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73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DC97D3-C76C-4BE6-AC10-FA4A357A89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29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A933-9085-4B8B-9794-5327AFD67B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361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C805-696F-477A-87B0-14586F8827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DC84-61B7-4DF9-A05B-EBF5A0B955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95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6008E-42CC-4B9D-A0A3-918676975F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82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DCDE-FC31-4B76-891A-51928194B1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2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A80F-C566-4CA9-AA71-703180921C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70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0517-0857-4771-A149-AE324BB789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60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4D06-CCBD-4149-A37D-197F87B316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32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63AE-227C-4639-80FA-EF28E6B6CA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6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4B49-CD10-4AC0-887C-7A9AD0973B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106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E985-2788-4FFF-B74F-0B0052D489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72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DE4E0-0ECB-4194-B7F2-0F64A744B9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59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872D634-0136-40A2-92A0-FF52AE7CA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9" r:id="rId2"/>
    <p:sldLayoutId id="2147483988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9" r:id="rId9"/>
    <p:sldLayoutId id="2147483985" r:id="rId10"/>
    <p:sldLayoutId id="2147483986" r:id="rId11"/>
    <p:sldLayoutId id="21474839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4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i="1" dirty="0" smtClean="0"/>
              <a:t>2016. december 7.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/>
              <a:t>Bartáné </a:t>
            </a:r>
            <a:r>
              <a:rPr lang="hu-HU" sz="2000" dirty="0" err="1" smtClean="0"/>
              <a:t>Kustár</a:t>
            </a:r>
            <a:r>
              <a:rPr lang="hu-HU" sz="2000" dirty="0" smtClean="0"/>
              <a:t> Katalin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1600" dirty="0"/>
              <a:t>tanulmányi osztályvezető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hu-HU" sz="1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1600" cap="small" dirty="0" smtClean="0"/>
              <a:t>Debreceni Egyetem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1800" cap="small" dirty="0" smtClean="0"/>
              <a:t>Bölcsészettudományi Kar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777A3-0BF1-457B-A1BD-2FF748390F95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900113" y="1125538"/>
            <a:ext cx="64658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sz="3600" b="1" dirty="0"/>
              <a:t>A </a:t>
            </a:r>
            <a:r>
              <a:rPr lang="hu-HU" sz="3600" b="1" dirty="0" smtClean="0"/>
              <a:t>2017A </a:t>
            </a:r>
            <a:r>
              <a:rPr lang="hu-HU" sz="3600" b="1" dirty="0"/>
              <a:t>felvételi eljárásról</a:t>
            </a:r>
          </a:p>
        </p:txBody>
      </p:sp>
      <p:pic>
        <p:nvPicPr>
          <p:cNvPr id="6149" name="Picture 11" descr="MCj02151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pPr eaLnBrk="1" hangingPunct="1"/>
            <a:r>
              <a:rPr lang="hu-HU" sz="4000" smtClean="0"/>
              <a:t>Adatok feltöltése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Személyes adatok, elérhetőségek (lakcím, telefon, e-mail)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Jelentkezési helyek a kért elbírált sorrendben </a:t>
            </a:r>
            <a:r>
              <a:rPr lang="hu-HU" sz="2400" dirty="0" smtClean="0"/>
              <a:t>(intézmény, kar betűkódja, szak - nyelveknél szakirány is, képzési szint, munkarend, finanszírozási forma)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	</a:t>
            </a:r>
            <a:r>
              <a:rPr lang="hu-HU" sz="2800" dirty="0" err="1" smtClean="0">
                <a:solidFill>
                  <a:schemeClr val="accent1"/>
                </a:solidFill>
              </a:rPr>
              <a:t>Pl</a:t>
            </a:r>
            <a:r>
              <a:rPr lang="hu-HU" sz="2800" dirty="0" smtClean="0">
                <a:solidFill>
                  <a:schemeClr val="accent1"/>
                </a:solidFill>
              </a:rPr>
              <a:t>: DE-BTK </a:t>
            </a:r>
            <a:r>
              <a:rPr lang="hu-HU" sz="2800" dirty="0" err="1" smtClean="0">
                <a:solidFill>
                  <a:schemeClr val="accent1"/>
                </a:solidFill>
              </a:rPr>
              <a:t>romanisztika-francia</a:t>
            </a:r>
            <a:r>
              <a:rPr lang="hu-HU" sz="2800" dirty="0" smtClean="0">
                <a:solidFill>
                  <a:schemeClr val="accent1"/>
                </a:solidFill>
              </a:rPr>
              <a:t> ANA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Tanulmányokra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Többletpontokra vonatkozó adatok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72EC7-1B03-41CC-9547-984788B9FC7C}" type="slidenum">
              <a:rPr lang="hu-HU"/>
              <a:pPr>
                <a:defRPr/>
              </a:pPr>
              <a:t>10</a:t>
            </a:fld>
            <a:endParaRPr lang="hu-HU"/>
          </a:p>
        </p:txBody>
      </p:sp>
      <p:pic>
        <p:nvPicPr>
          <p:cNvPr id="15365" name="Picture 5" descr="MCj02955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hu-HU" smtClean="0"/>
              <a:t>E-jelentkezés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14500"/>
            <a:ext cx="835342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Dokumentum csatolás: elektronikusan, vagy postai úton is lehet (felvételi azonosító!)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1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Eljárási díj határideje: </a:t>
            </a:r>
            <a:r>
              <a:rPr lang="hu-HU" sz="2000" dirty="0" smtClean="0">
                <a:solidFill>
                  <a:schemeClr val="accent1"/>
                </a:solidFill>
              </a:rPr>
              <a:t>február 15., </a:t>
            </a:r>
            <a:r>
              <a:rPr lang="hu-HU" sz="2000" dirty="0" smtClean="0"/>
              <a:t>módjai: csak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átutalás </a:t>
            </a:r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hu-HU" sz="1800" dirty="0" smtClean="0"/>
              <a:t>	Oktatási </a:t>
            </a:r>
            <a:r>
              <a:rPr lang="hu-HU" sz="1800" dirty="0"/>
              <a:t>Hivatal </a:t>
            </a:r>
            <a:r>
              <a:rPr lang="hu-HU" sz="1800" dirty="0" smtClean="0"/>
              <a:t>bankszámlájára (10032000-00282637-00000000) </a:t>
            </a:r>
            <a:r>
              <a:rPr lang="hu-HU" sz="1800" dirty="0"/>
              <a:t> </a:t>
            </a:r>
            <a:endParaRPr lang="hu-HU" sz="1800" dirty="0" smtClean="0"/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hu-HU" sz="1800" dirty="0" smtClean="0"/>
              <a:t>	felvételi </a:t>
            </a:r>
            <a:r>
              <a:rPr lang="hu-HU" sz="1800" dirty="0"/>
              <a:t>azonosító számot az átutalási közlemény rovatba be kell </a:t>
            </a:r>
            <a:r>
              <a:rPr lang="hu-HU" sz="1800" dirty="0" smtClean="0"/>
              <a:t>írni!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bankkártyás fizetés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hu-HU" sz="11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>
                <a:solidFill>
                  <a:schemeClr val="accent1"/>
                </a:solidFill>
              </a:rPr>
              <a:t>Hitelesíteni kell</a:t>
            </a:r>
            <a:r>
              <a:rPr lang="hu-HU" sz="2000" dirty="0" smtClean="0"/>
              <a:t>, anélkül érvénytelen!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>
                <a:solidFill>
                  <a:srgbClr val="FF0000"/>
                </a:solidFill>
              </a:rPr>
              <a:t>Ügyfélkapu regisztrációval </a:t>
            </a:r>
            <a:r>
              <a:rPr lang="hu-HU" sz="1800" dirty="0" smtClean="0"/>
              <a:t>(okmányirodákban személyesen kérhető; ha </a:t>
            </a:r>
            <a:r>
              <a:rPr lang="hu-HU" sz="1800" dirty="0"/>
              <a:t>az e-jelentkező rendelkezik ilyen regisztrációval, akkor a hitelesítés a megfelelő funkció használatával a két portálra történő párhuzamos belépéssel történik </a:t>
            </a:r>
            <a:r>
              <a:rPr lang="hu-HU" sz="1800" dirty="0" smtClean="0"/>
              <a:t>meg)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Hitelesítő adatlap (nyomtatvány kinyomtatás, aláírása, postázása) – beküldési határidő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accent1"/>
                </a:solidFill>
              </a:rPr>
              <a:t>2017. február 20.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4B14F-9EC3-4075-B533-E93B8DDFE628}" type="slidenum">
              <a:rPr lang="hu-HU"/>
              <a:pPr>
                <a:defRPr/>
              </a:pPr>
              <a:t>11</a:t>
            </a:fld>
            <a:endParaRPr lang="hu-HU"/>
          </a:p>
        </p:txBody>
      </p:sp>
      <p:pic>
        <p:nvPicPr>
          <p:cNvPr id="16389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Mit kell csatolni a jelentkezéshez?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pPr eaLnBrk="1" hangingPunct="1"/>
            <a:r>
              <a:rPr lang="hu-HU" sz="2800" dirty="0" smtClean="0"/>
              <a:t>A már rendelkezésre álló és pontszámítás alapjául szolgáló dokumentum </a:t>
            </a:r>
            <a:r>
              <a:rPr lang="hu-HU" sz="2800" dirty="0" smtClean="0">
                <a:solidFill>
                  <a:schemeClr val="accent1"/>
                </a:solidFill>
              </a:rPr>
              <a:t>másolatát</a:t>
            </a:r>
            <a:r>
              <a:rPr lang="hu-HU" sz="2800" dirty="0" smtClean="0"/>
              <a:t> (pl. nyelvvizsga-bizonyítvány).</a:t>
            </a:r>
          </a:p>
          <a:p>
            <a:pPr eaLnBrk="1" hangingPunct="1"/>
            <a:r>
              <a:rPr lang="hu-HU" sz="2800" dirty="0" smtClean="0"/>
              <a:t>Ha nem rendelkezik még az előírt dokumentummal</a:t>
            </a:r>
          </a:p>
          <a:p>
            <a:pPr lvl="1" eaLnBrk="1" hangingPunct="1">
              <a:buFontTx/>
              <a:buNone/>
            </a:pPr>
            <a:r>
              <a:rPr lang="hu-HU" dirty="0" smtClean="0"/>
              <a:t>a végső dokumentum pótlás határideje: </a:t>
            </a:r>
          </a:p>
          <a:p>
            <a:pPr lvl="1" eaLnBrk="1" hangingPunct="1">
              <a:buFontTx/>
              <a:buNone/>
            </a:pPr>
            <a:r>
              <a:rPr lang="hu-HU" dirty="0" smtClean="0">
                <a:solidFill>
                  <a:srgbClr val="FF0000"/>
                </a:solidFill>
              </a:rPr>
              <a:t>				2017. július 12.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/>
            <a:r>
              <a:rPr lang="hu-HU" sz="2800" dirty="0" smtClean="0"/>
              <a:t>Dokumentummásolatokat csak egy példányban!</a:t>
            </a:r>
          </a:p>
          <a:p>
            <a:pPr eaLnBrk="1" hangingPunct="1"/>
            <a:r>
              <a:rPr lang="hu-HU" sz="2800" dirty="0" smtClean="0"/>
              <a:t>Később küldött másolaton a felvételi azonosító legyen rajta!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FEA20-B704-4ACD-853C-2B2E8C7DF801}" type="slidenum">
              <a:rPr lang="hu-HU"/>
              <a:pPr>
                <a:defRPr/>
              </a:pPr>
              <a:t>12</a:t>
            </a:fld>
            <a:endParaRPr lang="hu-HU"/>
          </a:p>
        </p:txBody>
      </p:sp>
      <p:pic>
        <p:nvPicPr>
          <p:cNvPr id="17413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0"/>
            <a:ext cx="139223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Mikor érvényes a jelentkezés?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71688"/>
            <a:ext cx="8604250" cy="478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dirty="0" smtClean="0"/>
              <a:t>Ha a jelentkező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</a:t>
            </a:r>
            <a:r>
              <a:rPr lang="hu-HU" sz="2800" dirty="0" smtClean="0">
                <a:solidFill>
                  <a:schemeClr val="accent1"/>
                </a:solidFill>
              </a:rPr>
              <a:t> megfelelő</a:t>
            </a:r>
            <a:r>
              <a:rPr lang="hu-HU" sz="2800" dirty="0" smtClean="0"/>
              <a:t> elektronikus felületen nyújtotta be a jelentkezését,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megadta a kötelezően megjelölt adatokat,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legalább egy jelentkezési helyet megjelölt, 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hitelesítette a jelentkezését (ügyfélkapu vagy hitelesítő adatlap beküldése),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>
                <a:solidFill>
                  <a:schemeClr val="accent1"/>
                </a:solidFill>
              </a:rPr>
              <a:t>befizette, átutalta</a:t>
            </a:r>
            <a:r>
              <a:rPr lang="hu-HU" sz="2800" dirty="0" smtClean="0"/>
              <a:t> az eljárási díjat.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dirty="0" smtClean="0"/>
              <a:t>Fontos: másolat készítése, ajánlott küldemény, ne az utolsó napon!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800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32B99-E0EF-4135-91D2-BA7B7884D61F}" type="slidenum">
              <a:rPr lang="hu-HU"/>
              <a:pPr>
                <a:defRPr/>
              </a:pPr>
              <a:t>13</a:t>
            </a:fld>
            <a:endParaRPr lang="hu-HU"/>
          </a:p>
        </p:txBody>
      </p:sp>
      <p:pic>
        <p:nvPicPr>
          <p:cNvPr id="18437" name="Picture 5" descr="MCj04347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9540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pPr eaLnBrk="1" hangingPunct="1"/>
            <a:r>
              <a:rPr lang="hu-HU" smtClean="0"/>
              <a:t>A jelentkezési sorrend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57438"/>
            <a:ext cx="8532812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Egy jelentkező egy felvételi eljárásban csak egy helyre vehető fel – ezért fontos!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rangsorban szereplő első olyan helyre lesz felvéve, ahová elég a pontszáma.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Azt írja előre, ahová leginkább szeretne bekerülni!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>
                <a:solidFill>
                  <a:schemeClr val="accent1"/>
                </a:solidFill>
              </a:rPr>
              <a:t>1 alkalommal módosítható a sorrend</a:t>
            </a:r>
            <a:r>
              <a:rPr lang="hu-HU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>
                <a:solidFill>
                  <a:srgbClr val="FF0000"/>
                </a:solidFill>
              </a:rPr>
              <a:t>2017. július 12-ig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>
                <a:cs typeface="Tahoma" pitchFamily="34" charset="0"/>
              </a:rPr>
              <a:t>≠ </a:t>
            </a:r>
            <a:r>
              <a:rPr lang="hu-HU" sz="2200" dirty="0" smtClean="0"/>
              <a:t>újabb jelentkezési hely megjelölése!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a módosítás már nem módosítható vissza vagy tovább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449DF-E400-4F97-8FD4-A3457558AC19}" type="slidenum">
              <a:rPr lang="hu-HU"/>
              <a:pPr>
                <a:defRPr/>
              </a:pPr>
              <a:t>14</a:t>
            </a:fld>
            <a:endParaRPr lang="hu-HU"/>
          </a:p>
        </p:txBody>
      </p:sp>
      <p:pic>
        <p:nvPicPr>
          <p:cNvPr id="19461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Felvételi döntés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/>
            <a:r>
              <a:rPr lang="hu-HU" dirty="0" smtClean="0"/>
              <a:t>Ponthúzás várható időpontja: </a:t>
            </a:r>
          </a:p>
          <a:p>
            <a:pPr lvl="1" eaLnBrk="1" hangingPunct="1">
              <a:buFontTx/>
              <a:buNone/>
            </a:pPr>
            <a:r>
              <a:rPr lang="hu-HU" sz="3200" dirty="0" smtClean="0">
                <a:solidFill>
                  <a:srgbClr val="FF0000"/>
                </a:solidFill>
              </a:rPr>
              <a:t>2017. július 26.</a:t>
            </a:r>
          </a:p>
          <a:p>
            <a:pPr eaLnBrk="1" hangingPunct="1"/>
            <a:r>
              <a:rPr lang="hu-HU" dirty="0" smtClean="0"/>
              <a:t>Ha a kívánt intézmény megjelölt szakjára nyert felvételt – beiratkozás </a:t>
            </a:r>
          </a:p>
          <a:p>
            <a:pPr eaLnBrk="1" hangingPunct="1"/>
            <a:r>
              <a:rPr lang="hu-HU" dirty="0" smtClean="0"/>
              <a:t>Ha nem oda vették fel, ahová szeretett volna bekerülni</a:t>
            </a:r>
          </a:p>
          <a:p>
            <a:pPr lvl="1" eaLnBrk="1" hangingPunct="1"/>
            <a:r>
              <a:rPr lang="hu-HU" dirty="0" smtClean="0"/>
              <a:t>ha rosszul számolták a pontokat – jogorvoslati eljárás, de méltányosság nincs, és utólag benyújtott dokumentumokra sem adnak utólag pontot!</a:t>
            </a:r>
          </a:p>
          <a:p>
            <a:pPr lvl="1" eaLnBrk="1" hangingPunct="1"/>
            <a:r>
              <a:rPr lang="hu-HU" dirty="0" smtClean="0"/>
              <a:t>ha a pontszám nem volt elég – új felvételi vagy halasztás, esetleg egy év után átjelentkezés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632D8-E8E3-4C7F-96DF-450473D2E7BC}" type="slidenum">
              <a:rPr lang="hu-HU"/>
              <a:pPr>
                <a:defRPr/>
              </a:pPr>
              <a:t>15</a:t>
            </a:fld>
            <a:endParaRPr lang="hu-HU"/>
          </a:p>
        </p:txBody>
      </p:sp>
      <p:pic>
        <p:nvPicPr>
          <p:cNvPr id="20485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5689600" cy="1152425"/>
          </a:xfrm>
        </p:spPr>
        <p:txBody>
          <a:bodyPr/>
          <a:lstStyle/>
          <a:p>
            <a:pPr eaLnBrk="1" hangingPunct="1"/>
            <a:r>
              <a:rPr lang="hu-HU" dirty="0" smtClean="0"/>
              <a:t>Pontszámítás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6791"/>
            <a:ext cx="8424863" cy="5301209"/>
          </a:xfrm>
        </p:spPr>
        <p:txBody>
          <a:bodyPr/>
          <a:lstStyle/>
          <a:p>
            <a:pPr eaLnBrk="1" hangingPunct="1"/>
            <a:r>
              <a:rPr lang="hu-HU" dirty="0" smtClean="0"/>
              <a:t>Két érettségi tárgyból számolnak érettségi pontokat </a:t>
            </a:r>
          </a:p>
          <a:p>
            <a:pPr lvl="1" eaLnBrk="1" hangingPunct="1"/>
            <a:r>
              <a:rPr lang="hu-HU" dirty="0" err="1" smtClean="0"/>
              <a:t>pl</a:t>
            </a:r>
            <a:r>
              <a:rPr lang="hu-HU" dirty="0" smtClean="0"/>
              <a:t>: magyar: </a:t>
            </a:r>
            <a:r>
              <a:rPr lang="hu-HU" dirty="0" err="1" smtClean="0"/>
              <a:t>magyar</a:t>
            </a:r>
            <a:r>
              <a:rPr lang="hu-HU" dirty="0" smtClean="0"/>
              <a:t> (E) </a:t>
            </a:r>
            <a:r>
              <a:rPr lang="hu-HU" dirty="0" smtClean="0">
                <a:solidFill>
                  <a:schemeClr val="accent1"/>
                </a:solidFill>
              </a:rPr>
              <a:t>és</a:t>
            </a:r>
            <a:r>
              <a:rPr lang="hu-HU" dirty="0" smtClean="0"/>
              <a:t> latin nyelv </a:t>
            </a:r>
            <a:r>
              <a:rPr lang="hu-HU" dirty="0" smtClean="0">
                <a:solidFill>
                  <a:schemeClr val="accent1"/>
                </a:solidFill>
              </a:rPr>
              <a:t>vagy </a:t>
            </a:r>
            <a:r>
              <a:rPr lang="hu-HU" dirty="0" smtClean="0"/>
              <a:t>történelem </a:t>
            </a:r>
            <a:r>
              <a:rPr lang="hu-HU" dirty="0" smtClean="0">
                <a:solidFill>
                  <a:schemeClr val="accent1"/>
                </a:solidFill>
              </a:rPr>
              <a:t>vagy</a:t>
            </a:r>
            <a:r>
              <a:rPr lang="hu-HU" dirty="0" smtClean="0"/>
              <a:t> egy idegen nyelv (angol, francia, német, olasz, orosz, spanyol)</a:t>
            </a:r>
          </a:p>
          <a:p>
            <a:pPr lvl="1" eaLnBrk="1" hangingPunct="1">
              <a:buFontTx/>
              <a:buNone/>
            </a:pPr>
            <a:r>
              <a:rPr lang="hu-HU" dirty="0" smtClean="0"/>
              <a:t>	lásd: Felvételi Tájékoztató!</a:t>
            </a:r>
          </a:p>
          <a:p>
            <a:pPr eaLnBrk="1" hangingPunct="1"/>
            <a:r>
              <a:rPr lang="hu-HU" dirty="0" smtClean="0"/>
              <a:t>Maximális pontszám: </a:t>
            </a:r>
          </a:p>
          <a:p>
            <a:pPr lvl="1" eaLnBrk="1" hangingPunct="1">
              <a:buFontTx/>
              <a:buNone/>
            </a:pPr>
            <a:r>
              <a:rPr lang="hu-HU" dirty="0" smtClean="0">
                <a:solidFill>
                  <a:schemeClr val="accent1"/>
                </a:solidFill>
              </a:rPr>
              <a:t>500</a:t>
            </a:r>
            <a:r>
              <a:rPr lang="hu-HU" dirty="0" smtClean="0"/>
              <a:t> (400+100) pont</a:t>
            </a:r>
          </a:p>
          <a:p>
            <a:pPr eaLnBrk="1" hangingPunct="1"/>
            <a:r>
              <a:rPr lang="hu-HU" dirty="0" smtClean="0"/>
              <a:t>Minimum ponthatár: </a:t>
            </a:r>
          </a:p>
          <a:p>
            <a:pPr lvl="1" eaLnBrk="1" hangingPunct="1"/>
            <a:r>
              <a:rPr lang="hu-HU" dirty="0" smtClean="0"/>
              <a:t>BA, OMA </a:t>
            </a:r>
            <a:r>
              <a:rPr lang="hu-HU" sz="1600" dirty="0" smtClean="0"/>
              <a:t>(EÉ, NYV, OKJ)</a:t>
            </a:r>
            <a:r>
              <a:rPr lang="hu-HU" dirty="0" smtClean="0"/>
              <a:t>: </a:t>
            </a:r>
          </a:p>
          <a:p>
            <a:pPr marL="393700" lvl="1" indent="0" eaLnBrk="1" hangingPunct="1">
              <a:buNone/>
            </a:pPr>
            <a:r>
              <a:rPr lang="hu-HU" dirty="0" smtClean="0">
                <a:solidFill>
                  <a:srgbClr val="FF0000"/>
                </a:solidFill>
              </a:rPr>
              <a:t>	280</a:t>
            </a:r>
            <a:r>
              <a:rPr lang="hu-HU" dirty="0" smtClean="0"/>
              <a:t> pont </a:t>
            </a:r>
          </a:p>
          <a:p>
            <a:pPr lvl="1" eaLnBrk="1" hangingPunct="1"/>
            <a:r>
              <a:rPr lang="hu-HU" dirty="0" smtClean="0"/>
              <a:t>FOSZK: </a:t>
            </a:r>
          </a:p>
          <a:p>
            <a:pPr marL="668337" lvl="2" indent="0" eaLnBrk="1" hangingPunct="1">
              <a:buNone/>
            </a:pPr>
            <a:r>
              <a:rPr lang="hu-HU" dirty="0" smtClean="0">
                <a:solidFill>
                  <a:srgbClr val="FF0000"/>
                </a:solidFill>
              </a:rPr>
              <a:t>	240</a:t>
            </a:r>
            <a:r>
              <a:rPr lang="hu-HU" dirty="0" smtClean="0"/>
              <a:t> pont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1A8DE-F277-4EE5-B8D5-1D647EFF0631}" type="slidenum">
              <a:rPr lang="hu-HU"/>
              <a:pPr>
                <a:defRPr/>
              </a:pPr>
              <a:t>16</a:t>
            </a:fld>
            <a:endParaRPr lang="hu-HU"/>
          </a:p>
        </p:txBody>
      </p:sp>
      <p:pic>
        <p:nvPicPr>
          <p:cNvPr id="21509" name="Picture 5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9242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94512" cy="1431925"/>
          </a:xfrm>
        </p:spPr>
        <p:txBody>
          <a:bodyPr/>
          <a:lstStyle/>
          <a:p>
            <a:pPr eaLnBrk="1" hangingPunct="1"/>
            <a:r>
              <a:rPr lang="hu-HU" sz="3600" smtClean="0"/>
              <a:t>Hogyan lesz 500 pont?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57438"/>
            <a:ext cx="8675687" cy="45005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dirty="0" smtClean="0"/>
              <a:t>Alapképzés, osztatlan képzés  esetén</a:t>
            </a:r>
            <a:r>
              <a:rPr lang="hu-HU" dirty="0" smtClean="0">
                <a:solidFill>
                  <a:schemeClr val="accent1"/>
                </a:solidFill>
              </a:rPr>
              <a:t> két</a:t>
            </a:r>
            <a:r>
              <a:rPr lang="hu-HU" dirty="0" smtClean="0"/>
              <a:t> fajta számítási módszer: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dirty="0" smtClean="0"/>
              <a:t>a tanulmányi + az érettségi pontok összegének számítása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dirty="0" smtClean="0"/>
              <a:t>az érettségi pontok kétszerezése.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dirty="0" smtClean="0"/>
              <a:t>Felsőoktatási  szakképzés esetén </a:t>
            </a:r>
            <a:r>
              <a:rPr lang="hu-HU" dirty="0" smtClean="0">
                <a:solidFill>
                  <a:schemeClr val="accent1"/>
                </a:solidFill>
              </a:rPr>
              <a:t>+ egy</a:t>
            </a:r>
            <a:r>
              <a:rPr lang="hu-HU" dirty="0" smtClean="0"/>
              <a:t> számítási mód: a tanulmányi pontok kétszerezése.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Automatikusan a legkedvezőbb pontszámítást alkalmazzák + többletpontok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sz="2800" dirty="0" smtClean="0">
                <a:solidFill>
                  <a:srgbClr val="00B0F0"/>
                </a:solidFill>
              </a:rPr>
              <a:t>Kivétel: művészeti szakok (200 x 2 = 400)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F9F6F-CB02-48CA-8777-B6845D09E076}" type="slidenum">
              <a:rPr lang="hu-HU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192837" cy="952500"/>
          </a:xfrm>
        </p:spPr>
        <p:txBody>
          <a:bodyPr/>
          <a:lstStyle/>
          <a:p>
            <a:pPr eaLnBrk="1" hangingPunct="1"/>
            <a:r>
              <a:rPr lang="hu-HU" sz="3600" smtClean="0"/>
              <a:t>Hogyan lesz 500 pont?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604250" cy="50847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sz="2800" dirty="0" smtClean="0">
                <a:solidFill>
                  <a:schemeClr val="accent1"/>
                </a:solidFill>
              </a:rPr>
              <a:t>Tanulmányi pontok</a:t>
            </a:r>
            <a:r>
              <a:rPr lang="hu-HU" sz="2800" dirty="0" smtClean="0"/>
              <a:t>: </a:t>
            </a:r>
            <a:r>
              <a:rPr lang="hu-HU" sz="2800" dirty="0" err="1" smtClean="0"/>
              <a:t>max</a:t>
            </a:r>
            <a:r>
              <a:rPr lang="hu-HU" sz="2800" dirty="0" smtClean="0"/>
              <a:t>. </a:t>
            </a:r>
            <a:r>
              <a:rPr lang="hu-HU" sz="2800" dirty="0" smtClean="0">
                <a:solidFill>
                  <a:schemeClr val="accent1"/>
                </a:solidFill>
              </a:rPr>
              <a:t>200</a:t>
            </a:r>
            <a:r>
              <a:rPr lang="hu-HU" sz="2800" dirty="0" smtClean="0"/>
              <a:t> pont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100</a:t>
            </a:r>
            <a:r>
              <a:rPr lang="hu-HU" dirty="0" smtClean="0"/>
              <a:t> pont: 5 tantárgy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sz="1800" dirty="0" smtClean="0"/>
              <a:t>magyar nyelv és irodalom (évenként a két osztályzat átlaga)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sz="1800" dirty="0" smtClean="0"/>
              <a:t>matematika 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sz="1800" dirty="0" smtClean="0"/>
              <a:t>történelem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sz="1800" dirty="0" smtClean="0"/>
              <a:t>idegen nyelv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sz="1800" dirty="0" smtClean="0"/>
              <a:t>választott tárgy = </a:t>
            </a:r>
            <a:r>
              <a:rPr lang="hu-HU" sz="1800" dirty="0" smtClean="0">
                <a:solidFill>
                  <a:schemeClr val="accent1"/>
                </a:solidFill>
              </a:rPr>
              <a:t>természettudományi</a:t>
            </a:r>
            <a:r>
              <a:rPr lang="hu-HU" sz="1800" dirty="0" smtClean="0"/>
              <a:t> (biológia, fizika, kémia, földrajz, természettudomány)</a:t>
            </a:r>
            <a:br>
              <a:rPr lang="hu-HU" sz="1800" dirty="0" smtClean="0"/>
            </a:br>
            <a:r>
              <a:rPr lang="hu-HU" sz="1800" dirty="0" smtClean="0"/>
              <a:t>(1 tárgy 2 évig tanulva, vagy 2 tárgy 1-1 évig tanulva)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hu-HU" dirty="0" smtClean="0"/>
              <a:t>	a 3. és 4. év végi érdemjegyek összegének kétszerese (25 + </a:t>
            </a:r>
            <a:r>
              <a:rPr lang="hu-HU" dirty="0" err="1" smtClean="0"/>
              <a:t>25</a:t>
            </a:r>
            <a:r>
              <a:rPr lang="hu-HU" dirty="0" smtClean="0"/>
              <a:t>) x 2=100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 startAt="2"/>
            </a:pP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100</a:t>
            </a:r>
            <a:r>
              <a:rPr lang="hu-HU" dirty="0" smtClean="0"/>
              <a:t> pont: az érettségi bizonyítványban szereplő 4 kötelező és egy szabadon választható (nem kell természettudományinak lennie!) tárgy százalékos eredményének átlaga egész számra kerekítve </a:t>
            </a:r>
            <a:r>
              <a:rPr lang="hu-HU" dirty="0" err="1" smtClean="0"/>
              <a:t>pl</a:t>
            </a:r>
            <a:r>
              <a:rPr lang="hu-HU" dirty="0" smtClean="0"/>
              <a:t>: (65+82+91+72+87):5</a:t>
            </a:r>
            <a:r>
              <a:rPr lang="hu-HU" dirty="0" smtClean="0">
                <a:cs typeface="Tahoma" pitchFamily="34" charset="0"/>
              </a:rPr>
              <a:t>=79</a:t>
            </a:r>
            <a:endParaRPr lang="en-US" dirty="0" smtClean="0">
              <a:cs typeface="Tahoma" pitchFamily="34" charset="0"/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5D4F9-A4AD-4D75-B1D4-17C8973C0E31}" type="slidenum">
              <a:rPr lang="hu-HU"/>
              <a:pPr>
                <a:defRPr/>
              </a:pPr>
              <a:t>18</a:t>
            </a:fld>
            <a:endParaRPr lang="hu-HU"/>
          </a:p>
        </p:txBody>
      </p:sp>
      <p:pic>
        <p:nvPicPr>
          <p:cNvPr id="23557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Hogyan lesz 500 pont?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Érettségi pontok</a:t>
            </a:r>
            <a:r>
              <a:rPr lang="hu-HU" dirty="0" smtClean="0"/>
              <a:t>: </a:t>
            </a: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200</a:t>
            </a:r>
            <a:r>
              <a:rPr lang="hu-HU" dirty="0" smtClean="0"/>
              <a:t> pont</a:t>
            </a:r>
          </a:p>
          <a:p>
            <a:pPr lvl="1" eaLnBrk="1" hangingPunct="1"/>
            <a:r>
              <a:rPr lang="hu-HU" dirty="0" smtClean="0"/>
              <a:t>az adott képzési területen előírt érettségi tárgyakból</a:t>
            </a:r>
          </a:p>
          <a:p>
            <a:pPr lvl="1" eaLnBrk="1" hangingPunct="1"/>
            <a:r>
              <a:rPr lang="hu-HU" dirty="0" smtClean="0"/>
              <a:t>a jelentkező számára leginkább kedvező két érettségi tárgy vizsgaeredményei alapján</a:t>
            </a:r>
          </a:p>
          <a:p>
            <a:pPr lvl="1" eaLnBrk="1" hangingPunct="1"/>
            <a:r>
              <a:rPr lang="hu-HU" dirty="0" smtClean="0"/>
              <a:t>a pontok száma egyenlő (mind közép-, mind emelt szinten) az érettségi vizsgán elért százalékos eredménnyel</a:t>
            </a:r>
            <a:br>
              <a:rPr lang="hu-HU" dirty="0" smtClean="0"/>
            </a:br>
            <a:endParaRPr lang="hu-HU" dirty="0" smtClean="0"/>
          </a:p>
          <a:p>
            <a:pPr lvl="1" eaLnBrk="1" hangingPunct="1">
              <a:buFontTx/>
              <a:buNone/>
            </a:pPr>
            <a:r>
              <a:rPr lang="hu-HU" dirty="0" err="1" smtClean="0"/>
              <a:t>Pl</a:t>
            </a:r>
            <a:r>
              <a:rPr lang="hu-HU" dirty="0" smtClean="0"/>
              <a:t>: (86%=86 pont)+(93%=93 pont)=179 pont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1AC7A-B88C-466E-8E43-DB739355E6AD}" type="slidenum">
              <a:rPr lang="hu-HU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Miről kell dönteni?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70850" cy="4471988"/>
          </a:xfrm>
        </p:spPr>
        <p:txBody>
          <a:bodyPr/>
          <a:lstStyle/>
          <a:p>
            <a:pPr eaLnBrk="1" hangingPunct="1"/>
            <a:r>
              <a:rPr lang="hu-HU" sz="2800" dirty="0" smtClean="0"/>
              <a:t>Mit (szak)?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reál vagy humán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osztatlan vagy alapképzés vagy felsőoktatási szakképzés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munkarend (N, L, E, T)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bejutási esélyek, elhelyezkedési esélyek végzés után</a:t>
            </a:r>
          </a:p>
          <a:p>
            <a:pPr eaLnBrk="1" hangingPunct="1"/>
            <a:r>
              <a:rPr lang="hu-HU" sz="2800" dirty="0" smtClean="0"/>
              <a:t>Hol (intézmény)?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helyben vagy távol</a:t>
            </a:r>
          </a:p>
          <a:p>
            <a:pPr eaLnBrk="1" hangingPunct="1"/>
            <a:r>
              <a:rPr lang="hu-HU" sz="2800" dirty="0" smtClean="0"/>
              <a:t>Mennyiért (finanszírozás)?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állami ösztöndíjas vagy önköltséges – egy évre szól, utána teljesítmény függő és átjárható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C428B-C14A-4531-A6C0-4784ADA99063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7173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Többletpontok </a:t>
            </a:r>
            <a:br>
              <a:rPr lang="hu-HU" sz="3600" smtClean="0"/>
            </a:br>
            <a:r>
              <a:rPr lang="hu-HU" sz="3600" smtClean="0"/>
              <a:t>(</a:t>
            </a:r>
            <a:r>
              <a:rPr lang="hu-HU" sz="3600" smtClean="0">
                <a:solidFill>
                  <a:schemeClr val="accent1"/>
                </a:solidFill>
              </a:rPr>
              <a:t>max.</a:t>
            </a:r>
            <a:r>
              <a:rPr lang="hu-HU" sz="3600" smtClean="0"/>
              <a:t> 100 pont)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047038" cy="4876800"/>
          </a:xfrm>
        </p:spPr>
        <p:txBody>
          <a:bodyPr/>
          <a:lstStyle/>
          <a:p>
            <a:pPr marL="609600" indent="-609600" eaLnBrk="1" hangingPunct="1"/>
            <a:r>
              <a:rPr lang="hu-HU" dirty="0" smtClean="0"/>
              <a:t>Emelt szintű érettségi vizsga – vizsgánként </a:t>
            </a:r>
            <a:r>
              <a:rPr lang="hu-HU" dirty="0" smtClean="0">
                <a:solidFill>
                  <a:schemeClr val="accent1"/>
                </a:solidFill>
              </a:rPr>
              <a:t>50 </a:t>
            </a:r>
            <a:r>
              <a:rPr lang="hu-HU" dirty="0" smtClean="0"/>
              <a:t>- </a:t>
            </a:r>
            <a:r>
              <a:rPr lang="hu-HU" dirty="0" err="1" smtClean="0">
                <a:solidFill>
                  <a:schemeClr val="accent1"/>
                </a:solidFill>
              </a:rPr>
              <a:t>50</a:t>
            </a:r>
            <a:r>
              <a:rPr lang="hu-HU" dirty="0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hu-HU" dirty="0" smtClean="0"/>
              <a:t>(legalább 45%-os eredmény elérése esetén)</a:t>
            </a:r>
          </a:p>
          <a:p>
            <a:pPr marL="609600" indent="-609600" eaLnBrk="1" hangingPunct="1"/>
            <a:r>
              <a:rPr lang="hu-HU" dirty="0" smtClean="0"/>
              <a:t>Nyelvvizsga – </a:t>
            </a: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40</a:t>
            </a:r>
            <a:r>
              <a:rPr lang="hu-HU" dirty="0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B2 komplex=középfokú C típusú – 28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C1 komplex=felsőfokú C típusú – 40 pont	</a:t>
            </a:r>
          </a:p>
          <a:p>
            <a:pPr marL="609600" indent="-609600" eaLnBrk="1" hangingPunct="1"/>
            <a:r>
              <a:rPr lang="hu-HU" dirty="0" smtClean="0"/>
              <a:t>OKTV helyezések – </a:t>
            </a: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100</a:t>
            </a:r>
            <a:r>
              <a:rPr lang="hu-HU" dirty="0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1-10. helyezés – 100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11-20. helyezés – 50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21-30. helyezés – 25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endParaRPr lang="hu-HU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66534-D6FB-4787-9276-FECCCE066018}" type="slidenum">
              <a:rPr lang="hu-HU"/>
              <a:pPr>
                <a:defRPr/>
              </a:pPr>
              <a:t>20</a:t>
            </a:fld>
            <a:endParaRPr lang="hu-HU"/>
          </a:p>
        </p:txBody>
      </p:sp>
      <p:pic>
        <p:nvPicPr>
          <p:cNvPr id="25605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Többletpontok </a:t>
            </a:r>
            <a:br>
              <a:rPr lang="hu-HU" sz="3600" smtClean="0"/>
            </a:br>
            <a:r>
              <a:rPr lang="hu-HU" sz="3600" smtClean="0"/>
              <a:t>(</a:t>
            </a:r>
            <a:r>
              <a:rPr lang="hu-HU" sz="3600" smtClean="0">
                <a:solidFill>
                  <a:schemeClr val="accent1"/>
                </a:solidFill>
              </a:rPr>
              <a:t>max.</a:t>
            </a:r>
            <a:r>
              <a:rPr lang="hu-HU" sz="3600" smtClean="0"/>
              <a:t> 100 pont)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90725"/>
            <a:ext cx="8070850" cy="4616450"/>
          </a:xfrm>
        </p:spPr>
        <p:txBody>
          <a:bodyPr/>
          <a:lstStyle/>
          <a:p>
            <a:pPr marL="609600" indent="-609600" eaLnBrk="1" hangingPunct="1"/>
            <a:r>
              <a:rPr lang="hu-HU" dirty="0" smtClean="0"/>
              <a:t>Előnyben részesítés – </a:t>
            </a: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40</a:t>
            </a:r>
            <a:r>
              <a:rPr lang="hu-HU" dirty="0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Fogyatékkal élő jelentkező – 40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Gyes, gyed, stb. – 40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dirty="0" smtClean="0"/>
              <a:t>Hátrányos helyzet – 40 pont (HHH kategória megszűnt)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hu-HU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dirty="0" smtClean="0"/>
              <a:t>Megjegyzés: a népszerű szakokra többletpont nélkül nehéz bejutni.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E31A3-5699-4110-923A-BB10BCCCBC2D}" type="slidenum">
              <a:rPr lang="hu-HU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hu-HU" sz="3600" smtClean="0"/>
              <a:t>Tudnivalók a többletpontok kapcsán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00250"/>
            <a:ext cx="7999412" cy="4857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sz="2800" dirty="0" smtClean="0"/>
              <a:t>Emelt szintű érettségi, OKTV, TUDOK: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hu-HU" dirty="0" smtClean="0"/>
              <a:t>ha az adott alapszakhoz rendelt érettségi tárgyakból teljesíti</a:t>
            </a:r>
            <a:endParaRPr lang="hu-HU" sz="1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hu-HU" sz="2800" dirty="0" smtClean="0"/>
              <a:t>Nyelvvizsga: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legfeljebb két nyelvvizsga alapján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egy nyelvért csak egyszer és egy jogcímen lehet többletpontot kapni (vagy a nyelvvizsgáért, vagy az emelt szintű érettségiért)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emelt szintű nyelvi érettségi, ha min. 60%=B2</a:t>
            </a:r>
          </a:p>
          <a:p>
            <a:pPr marL="609600" indent="-609600" eaLnBrk="1" hangingPunct="1">
              <a:lnSpc>
                <a:spcPct val="80000"/>
              </a:lnSpc>
              <a:buFont typeface="Times New Roman" pitchFamily="18" charset="0"/>
              <a:buChar char="■"/>
            </a:pPr>
            <a:r>
              <a:rPr lang="hu-HU" sz="2800" dirty="0" smtClean="0"/>
              <a:t>Előnyben részesítés: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sz="2000" dirty="0" smtClean="0"/>
              <a:t>a dokumentumpótlás határidejéig megfelel a kedvezményre jogosító feltételeknek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sz="2000" dirty="0" smtClean="0"/>
              <a:t>azt megfelelőképpen igazolja.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885FC-8D31-4642-9120-EC4D2EB38F60}" type="slidenum">
              <a:rPr lang="hu-HU"/>
              <a:pPr>
                <a:defRPr/>
              </a:pPr>
              <a:t>22</a:t>
            </a:fld>
            <a:endParaRPr lang="hu-HU"/>
          </a:p>
        </p:txBody>
      </p:sp>
      <p:pic>
        <p:nvPicPr>
          <p:cNvPr id="27653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656084" cy="16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572500" cy="1155948"/>
          </a:xfrm>
        </p:spPr>
        <p:txBody>
          <a:bodyPr/>
          <a:lstStyle/>
          <a:p>
            <a:pPr eaLnBrk="1" hangingPunct="1"/>
            <a:r>
              <a:rPr lang="hu-HU" sz="3600" dirty="0" smtClean="0"/>
              <a:t>Kötelező emelt szintű érettségi követelmény képzési területenként: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532812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agrár – állatorvosi (2 db), erdőmérnöki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minden bölcsész és társadalomtudományi szakra </a:t>
            </a:r>
            <a:br>
              <a:rPr lang="hu-HU" sz="2800" dirty="0" smtClean="0"/>
            </a:br>
            <a:r>
              <a:rPr lang="hu-HU" sz="2800" dirty="0" smtClean="0"/>
              <a:t>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jogi – jogász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gazdaságtudomány – alkalmazott közgazdaságtan, gazdaság- és pénzügy-matematikai elemzés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műszaki – építészmérnök, energetikai mérnök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orvosi – általános orvos, fogorvos, gyógyszerész </a:t>
            </a:r>
            <a:br>
              <a:rPr lang="hu-HU" sz="2800" dirty="0" smtClean="0"/>
            </a:br>
            <a:r>
              <a:rPr lang="hu-HU" sz="2800" dirty="0" smtClean="0"/>
              <a:t>(2 db)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B5EED-6EF6-4F97-A2AE-E834534ADD0A}" type="slidenum">
              <a:rPr lang="hu-HU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ANA ponthatárok 2016-ban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4313" y="1571625"/>
            <a:ext cx="8929687" cy="5286375"/>
          </a:xfrm>
        </p:spPr>
        <p:txBody>
          <a:bodyPr/>
          <a:lstStyle/>
          <a:p>
            <a:pPr eaLnBrk="1" hangingPunct="1"/>
            <a:r>
              <a:rPr lang="hu-HU" sz="2000" dirty="0" smtClean="0"/>
              <a:t>Az emberi erőforrások minisztere a nemzeti felsőoktatásról szóló törvény 46. § (4) bekezdése alapján egyes alapképzési, valamint osztatlan mesterképzési szakok esetében a magyar </a:t>
            </a:r>
            <a:r>
              <a:rPr lang="hu-HU" sz="2000" b="1" dirty="0" smtClean="0"/>
              <a:t>állami ösztöndíjas képzésre történő felvételhez szükséges </a:t>
            </a:r>
            <a:r>
              <a:rPr lang="hu-HU" sz="2000" dirty="0" smtClean="0"/>
              <a:t>követelményt (minimumpontszám) alábbiak szerint határozta meg azzal, hogy a ponthatár – jellemzően a szakos kapacitás okán – a megadott pontszám-követelménytől eltérhet:</a:t>
            </a:r>
          </a:p>
          <a:p>
            <a:pPr lvl="1" eaLnBrk="1" hangingPunct="1"/>
            <a:r>
              <a:rPr lang="hu-HU" sz="2000" dirty="0" smtClean="0"/>
              <a:t>anglisztika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320</a:t>
            </a:r>
            <a:r>
              <a:rPr lang="hu-HU" sz="2000" dirty="0" smtClean="0"/>
              <a:t> pont</a:t>
            </a:r>
          </a:p>
          <a:p>
            <a:pPr lvl="1" eaLnBrk="1" hangingPunct="1"/>
            <a:r>
              <a:rPr lang="hu-HU" sz="2000" dirty="0" smtClean="0"/>
              <a:t>magyar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310</a:t>
            </a:r>
            <a:r>
              <a:rPr lang="hu-HU" sz="2000" dirty="0" smtClean="0"/>
              <a:t> pont</a:t>
            </a:r>
          </a:p>
          <a:p>
            <a:pPr lvl="1" eaLnBrk="1" hangingPunct="1"/>
            <a:r>
              <a:rPr lang="hu-HU" sz="2000" dirty="0" smtClean="0"/>
              <a:t>szabad bölcsészet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330</a:t>
            </a:r>
            <a:r>
              <a:rPr lang="hu-HU" sz="2000" dirty="0" smtClean="0"/>
              <a:t> pont, </a:t>
            </a:r>
          </a:p>
          <a:p>
            <a:pPr lvl="1" eaLnBrk="1" hangingPunct="1"/>
            <a:r>
              <a:rPr lang="hu-HU" sz="2000" dirty="0" smtClean="0"/>
              <a:t>kommunikáció- és médiatudomány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455</a:t>
            </a:r>
            <a:r>
              <a:rPr lang="hu-HU" sz="2000" dirty="0" smtClean="0"/>
              <a:t> pont</a:t>
            </a:r>
          </a:p>
          <a:p>
            <a:pPr lvl="1" eaLnBrk="1" hangingPunct="1"/>
            <a:r>
              <a:rPr lang="hu-HU" sz="2000" dirty="0" smtClean="0"/>
              <a:t>politológia, szociológia, történelem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320</a:t>
            </a:r>
            <a:r>
              <a:rPr lang="hu-HU" sz="2000" dirty="0" smtClean="0"/>
              <a:t> pont</a:t>
            </a:r>
          </a:p>
          <a:p>
            <a:pPr lvl="1" eaLnBrk="1" hangingPunct="1"/>
            <a:r>
              <a:rPr lang="hu-HU" sz="2000" dirty="0" smtClean="0"/>
              <a:t>pszichológia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435</a:t>
            </a:r>
            <a:r>
              <a:rPr lang="hu-HU" sz="2000" dirty="0" smtClean="0"/>
              <a:t> pont</a:t>
            </a:r>
          </a:p>
          <a:p>
            <a:pPr lvl="1" eaLnBrk="1" hangingPunct="1"/>
            <a:r>
              <a:rPr lang="hu-HU" sz="2000" dirty="0" smtClean="0"/>
              <a:t>osztatlan tanárszakok –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305</a:t>
            </a:r>
            <a:r>
              <a:rPr lang="hu-HU" sz="2000" dirty="0" smtClean="0"/>
              <a:t> pont</a:t>
            </a:r>
          </a:p>
          <a:p>
            <a:pPr marL="0" indent="0" eaLnBrk="1" hangingPunct="1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E744-62C1-4AAB-AB38-21EA1039E996}" type="slidenum">
              <a:rPr lang="hu-HU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6574695" cy="1143000"/>
          </a:xfrm>
        </p:spPr>
        <p:txBody>
          <a:bodyPr/>
          <a:lstStyle/>
          <a:p>
            <a:r>
              <a:rPr lang="hu-HU" dirty="0" smtClean="0"/>
              <a:t>ANA ponthatárok máshol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</p:spPr>
        <p:txBody>
          <a:bodyPr/>
          <a:lstStyle/>
          <a:p>
            <a:r>
              <a:rPr lang="hu-HU" dirty="0"/>
              <a:t>alkalmazott közgazdaságtan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458</a:t>
            </a:r>
            <a:r>
              <a:rPr lang="hu-HU" dirty="0" smtClean="0"/>
              <a:t> pont</a:t>
            </a:r>
          </a:p>
          <a:p>
            <a:r>
              <a:rPr lang="hu-HU" dirty="0"/>
              <a:t>állatorvosi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400</a:t>
            </a:r>
            <a:r>
              <a:rPr lang="hu-HU" dirty="0" smtClean="0"/>
              <a:t> pont</a:t>
            </a:r>
          </a:p>
          <a:p>
            <a:r>
              <a:rPr lang="hu-HU" dirty="0"/>
              <a:t>emberi erőforrások </a:t>
            </a:r>
            <a:r>
              <a:rPr lang="hu-HU" dirty="0" smtClean="0"/>
              <a:t> -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443</a:t>
            </a:r>
            <a:r>
              <a:rPr lang="hu-HU" dirty="0" smtClean="0"/>
              <a:t> pont</a:t>
            </a:r>
          </a:p>
          <a:p>
            <a:r>
              <a:rPr lang="hu-HU" dirty="0"/>
              <a:t>gyógyszerészeti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385</a:t>
            </a:r>
            <a:r>
              <a:rPr lang="hu-HU" dirty="0" smtClean="0"/>
              <a:t> pont</a:t>
            </a:r>
          </a:p>
          <a:p>
            <a:r>
              <a:rPr lang="hu-HU" dirty="0" smtClean="0"/>
              <a:t>jogász 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460</a:t>
            </a:r>
            <a:r>
              <a:rPr lang="hu-HU" dirty="0" smtClean="0"/>
              <a:t> pont</a:t>
            </a:r>
          </a:p>
          <a:p>
            <a:r>
              <a:rPr lang="hu-HU" dirty="0" smtClean="0"/>
              <a:t>kereskedelem </a:t>
            </a:r>
            <a:r>
              <a:rPr lang="hu-HU" dirty="0"/>
              <a:t>és marketing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449</a:t>
            </a:r>
            <a:r>
              <a:rPr lang="hu-HU" dirty="0" smtClean="0"/>
              <a:t> pont</a:t>
            </a:r>
          </a:p>
          <a:p>
            <a:r>
              <a:rPr lang="hu-HU" dirty="0" smtClean="0"/>
              <a:t>nemzetközi </a:t>
            </a:r>
            <a:r>
              <a:rPr lang="hu-HU" dirty="0"/>
              <a:t>tanulmányok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465</a:t>
            </a:r>
            <a:r>
              <a:rPr lang="hu-HU" dirty="0" smtClean="0"/>
              <a:t> pont</a:t>
            </a:r>
          </a:p>
          <a:p>
            <a:r>
              <a:rPr lang="hu-HU" dirty="0"/>
              <a:t>pénzügy és számvitel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450</a:t>
            </a:r>
            <a:r>
              <a:rPr lang="hu-HU" dirty="0" smtClean="0"/>
              <a:t> pont</a:t>
            </a:r>
          </a:p>
          <a:p>
            <a:r>
              <a:rPr lang="hu-HU" dirty="0"/>
              <a:t>turizmus-vendéglátás </a:t>
            </a:r>
            <a:r>
              <a:rPr lang="hu-HU" smtClean="0"/>
              <a:t>– </a:t>
            </a:r>
            <a:r>
              <a:rPr lang="hu-HU" smtClean="0">
                <a:solidFill>
                  <a:schemeClr val="bg2">
                    <a:lumMod val="50000"/>
                  </a:schemeClr>
                </a:solidFill>
              </a:rPr>
              <a:t>420</a:t>
            </a:r>
            <a:r>
              <a:rPr lang="hu-HU" smtClean="0"/>
              <a:t> </a:t>
            </a:r>
            <a:r>
              <a:rPr lang="hu-HU" dirty="0" smtClean="0"/>
              <a:t>pont</a:t>
            </a:r>
          </a:p>
          <a:p>
            <a:pPr marL="0" lvl="1" indent="0">
              <a:buClr>
                <a:srgbClr val="0BD0D9"/>
              </a:buClr>
              <a:buSzPct val="95000"/>
              <a:buNone/>
            </a:pPr>
            <a:r>
              <a:rPr lang="hu-HU" dirty="0"/>
              <a:t>Összesen 41 szak (részletesen lásd a </a:t>
            </a:r>
            <a:r>
              <a:rPr lang="hu-HU" dirty="0" err="1"/>
              <a:t>www.felvi-n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DCDE-FC31-4B76-891A-51928194B13A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  <p:pic>
        <p:nvPicPr>
          <p:cNvPr id="47112" name="Picture 8" descr="Képtalálat a következőre: „állami ösztöndíj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11223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0111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509713"/>
          </a:xfrm>
          <a:noFill/>
        </p:spPr>
        <p:txBody>
          <a:bodyPr/>
          <a:lstStyle/>
          <a:p>
            <a:pPr eaLnBrk="1" hangingPunct="1"/>
            <a:r>
              <a:rPr lang="hu-HU" dirty="0" smtClean="0"/>
              <a:t>Legfontosabb határidők – </a:t>
            </a:r>
            <a:r>
              <a:rPr lang="hu-HU" sz="4000" dirty="0" smtClean="0"/>
              <a:t>előreláthatóan (pontos forrás az FFT!)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FF0000"/>
                </a:solidFill>
              </a:rPr>
              <a:t>február 15. </a:t>
            </a:r>
            <a:r>
              <a:rPr lang="hu-HU" dirty="0" smtClean="0"/>
              <a:t>– jelentkezési határidő és fizetési határidő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február 20.</a:t>
            </a:r>
            <a:r>
              <a:rPr lang="hu-HU" dirty="0" smtClean="0"/>
              <a:t> – hitelesítési határidő</a:t>
            </a:r>
          </a:p>
          <a:p>
            <a:pPr eaLnBrk="1" hangingPunct="1"/>
            <a:r>
              <a:rPr lang="hu-HU" dirty="0" smtClean="0">
                <a:solidFill>
                  <a:srgbClr val="FF0000"/>
                </a:solidFill>
              </a:rPr>
              <a:t>július 12.</a:t>
            </a:r>
            <a:r>
              <a:rPr lang="hu-HU" dirty="0" smtClean="0"/>
              <a:t> – dokumentum pótlás végső határideje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július 26.</a:t>
            </a:r>
            <a:r>
              <a:rPr lang="hu-HU" dirty="0" smtClean="0"/>
              <a:t> – vonalhúzás 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augusztus 5.</a:t>
            </a:r>
            <a:r>
              <a:rPr lang="hu-HU" dirty="0" smtClean="0"/>
              <a:t> – besorolási döntés 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Augusztus 20. </a:t>
            </a:r>
            <a:r>
              <a:rPr lang="hu-HU" dirty="0" smtClean="0"/>
              <a:t>- jogorvoslat</a:t>
            </a:r>
          </a:p>
        </p:txBody>
      </p:sp>
      <p:pic>
        <p:nvPicPr>
          <p:cNvPr id="4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584076" cy="158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pPr eaLnBrk="1" hangingPunct="1"/>
            <a:endParaRPr lang="hu-HU" sz="2800" dirty="0" smtClean="0">
              <a:solidFill>
                <a:schemeClr val="accent1"/>
              </a:solidFill>
            </a:endParaRPr>
          </a:p>
          <a:p>
            <a:pPr eaLnBrk="1" hangingPunct="1"/>
            <a:endParaRPr lang="hu-HU" sz="2800" dirty="0" smtClean="0">
              <a:solidFill>
                <a:schemeClr val="accent1"/>
              </a:solidFill>
            </a:endParaRPr>
          </a:p>
          <a:p>
            <a:pPr eaLnBrk="1" hangingPunct="1"/>
            <a:endParaRPr lang="hu-HU" sz="2800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u-HU" dirty="0" smtClean="0">
                <a:solidFill>
                  <a:schemeClr val="accent1"/>
                </a:solidFill>
              </a:rPr>
              <a:t>Köszönöm a figyelmet!</a:t>
            </a:r>
          </a:p>
          <a:p>
            <a:pPr eaLnBrk="1" hangingPunct="1"/>
            <a:endParaRPr lang="hu-HU" dirty="0" smtClean="0"/>
          </a:p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A6420-D5EA-4442-AB39-D6440D170711}" type="slidenum">
              <a:rPr lang="hu-HU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EDC29-AA96-41F6-B931-E5496348968B}" type="slidenum">
              <a:rPr lang="hu-HU"/>
              <a:pPr>
                <a:defRPr/>
              </a:pPr>
              <a:t>3</a:t>
            </a:fld>
            <a:endParaRPr lang="hu-H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404664"/>
            <a:ext cx="7543800" cy="1431925"/>
          </a:xfrm>
        </p:spPr>
        <p:txBody>
          <a:bodyPr/>
          <a:lstStyle/>
          <a:p>
            <a:pPr eaLnBrk="1" hangingPunct="1"/>
            <a:r>
              <a:rPr lang="hu-HU" dirty="0" smtClean="0"/>
              <a:t>Állami ösztöndíj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675687" cy="4471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Beiratkozáskor a hallgató aláírásával vállalja az állami ösztöndíjas képzés feltételeinek vállalását:</a:t>
            </a:r>
          </a:p>
          <a:p>
            <a:pPr lvl="1" eaLnBrk="1" hangingPunct="1">
              <a:defRPr/>
            </a:pPr>
            <a:r>
              <a:rPr lang="hu-HU" dirty="0" smtClean="0"/>
              <a:t>a képzési idő másfélszeresén belül megszerzi az oklevelet, ha nem, az </a:t>
            </a:r>
            <a:r>
              <a:rPr lang="hu-HU" dirty="0" smtClean="0">
                <a:solidFill>
                  <a:schemeClr val="accent1"/>
                </a:solidFill>
              </a:rPr>
              <a:t>50%</a:t>
            </a:r>
            <a:r>
              <a:rPr lang="hu-HU" dirty="0" smtClean="0"/>
              <a:t>-ot visszafizeti;</a:t>
            </a:r>
          </a:p>
          <a:p>
            <a:pPr lvl="1" eaLnBrk="1" hangingPunct="1">
              <a:defRPr/>
            </a:pPr>
            <a:r>
              <a:rPr lang="hu-HU" dirty="0" smtClean="0"/>
              <a:t>20 éven belül az ösztöndíjas időtartamot itthon ledolgozza, ha nem, visszafizeti a </a:t>
            </a:r>
            <a:r>
              <a:rPr lang="hu-HU" dirty="0" smtClean="0">
                <a:solidFill>
                  <a:schemeClr val="accent1"/>
                </a:solidFill>
              </a:rPr>
              <a:t>100%</a:t>
            </a:r>
            <a:r>
              <a:rPr lang="hu-HU" dirty="0" smtClean="0"/>
              <a:t>-ot.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hu-HU" dirty="0" smtClean="0"/>
              <a:t>Figyelem: </a:t>
            </a:r>
            <a:r>
              <a:rPr lang="hu-HU" dirty="0" smtClean="0">
                <a:solidFill>
                  <a:srgbClr val="FF0000"/>
                </a:solidFill>
              </a:rPr>
              <a:t>adó módjára behajtható köztartozás</a:t>
            </a:r>
            <a:r>
              <a:rPr lang="hu-HU" dirty="0" smtClean="0"/>
              <a:t>!</a:t>
            </a:r>
            <a:endParaRPr lang="hu-HU" dirty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 smtClean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hu-HU" dirty="0" err="1" smtClean="0"/>
              <a:t>BA-n</a:t>
            </a:r>
            <a:r>
              <a:rPr lang="hu-HU" dirty="0" smtClean="0"/>
              <a:t> 1 félév, </a:t>
            </a:r>
            <a:r>
              <a:rPr lang="hu-HU" dirty="0" err="1" smtClean="0"/>
              <a:t>OMA-n</a:t>
            </a:r>
            <a:r>
              <a:rPr lang="hu-HU" dirty="0" smtClean="0"/>
              <a:t> 2 félév meggondolási idő</a:t>
            </a:r>
          </a:p>
          <a:p>
            <a:pPr lvl="1" eaLnBrk="1" hangingPunct="1">
              <a:buFontTx/>
              <a:buNone/>
              <a:defRPr/>
            </a:pPr>
            <a:endParaRPr lang="hu-HU" dirty="0" smtClean="0"/>
          </a:p>
          <a:p>
            <a:pPr marL="393700" lvl="1" indent="0" eaLnBrk="1" hangingPunct="1">
              <a:buNone/>
              <a:defRPr/>
            </a:pPr>
            <a:endParaRPr lang="hu-HU" dirty="0" smtClean="0"/>
          </a:p>
        </p:txBody>
      </p:sp>
      <p:sp>
        <p:nvSpPr>
          <p:cNvPr id="4" name="Dia számának helye 5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hu-H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029EC-01F6-4539-9877-D060E541F904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</p:spPr>
        <p:txBody>
          <a:bodyPr/>
          <a:lstStyle/>
          <a:p>
            <a:pPr eaLnBrk="1" hangingPunct="1"/>
            <a:r>
              <a:rPr lang="hu-HU" sz="4400" dirty="0" smtClean="0"/>
              <a:t>A bolognai rendszer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203575" y="2133600"/>
            <a:ext cx="5040313" cy="4391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4932363" y="3573463"/>
            <a:ext cx="1654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3851275" y="3573463"/>
            <a:ext cx="1655763" cy="2951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643438" y="5084763"/>
            <a:ext cx="27384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219700" y="2708275"/>
            <a:ext cx="1079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DOKTORI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(PhD)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6 félév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148263" y="4076700"/>
            <a:ext cx="1655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MESTERKÉPZÉS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(MA/</a:t>
            </a:r>
            <a:r>
              <a:rPr lang="hu-HU" sz="1400" b="1" dirty="0" err="1">
                <a:solidFill>
                  <a:schemeClr val="bg2"/>
                </a:solidFill>
              </a:rPr>
              <a:t>MSc</a:t>
            </a:r>
            <a:r>
              <a:rPr lang="hu-HU" sz="1400" b="1" dirty="0">
                <a:solidFill>
                  <a:schemeClr val="bg2"/>
                </a:solidFill>
              </a:rPr>
              <a:t>)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2-5 félév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076825" y="5229225"/>
            <a:ext cx="2159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b="1" dirty="0">
                <a:solidFill>
                  <a:schemeClr val="bg2"/>
                </a:solidFill>
              </a:rPr>
              <a:t>ALAPKÉPZÉS (BA/</a:t>
            </a:r>
            <a:r>
              <a:rPr lang="hu-HU" b="1" dirty="0" err="1">
                <a:solidFill>
                  <a:schemeClr val="bg2"/>
                </a:solidFill>
              </a:rPr>
              <a:t>BSc</a:t>
            </a:r>
            <a:r>
              <a:rPr lang="hu-HU" b="1" dirty="0">
                <a:solidFill>
                  <a:schemeClr val="bg2"/>
                </a:solidFill>
              </a:rPr>
              <a:t>)</a:t>
            </a:r>
          </a:p>
          <a:p>
            <a:pPr algn="ctr" eaLnBrk="1" hangingPunct="1"/>
            <a:r>
              <a:rPr lang="hu-HU" b="1" dirty="0">
                <a:solidFill>
                  <a:schemeClr val="bg2"/>
                </a:solidFill>
              </a:rPr>
              <a:t>6-7 félév</a:t>
            </a:r>
          </a:p>
          <a:p>
            <a:pPr eaLnBrk="1" hangingPunct="1">
              <a:spcBef>
                <a:spcPct val="50000"/>
              </a:spcBef>
            </a:pP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 rot="1800000">
            <a:off x="4021138" y="3325813"/>
            <a:ext cx="5762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O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S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Z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L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N</a:t>
            </a:r>
          </a:p>
          <a:p>
            <a:pPr algn="ctr" eaLnBrk="1" hangingPunct="1"/>
            <a:endParaRPr lang="hu-HU" sz="1200" b="1" dirty="0">
              <a:solidFill>
                <a:schemeClr val="bg2"/>
              </a:solidFill>
            </a:endParaRP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N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Á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R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10-12</a:t>
            </a:r>
            <a:r>
              <a:rPr lang="hu-HU" b="1" dirty="0">
                <a:solidFill>
                  <a:schemeClr val="bg2"/>
                </a:solidFill>
              </a:rPr>
              <a:t> </a:t>
            </a:r>
            <a:r>
              <a:rPr lang="hu-HU" sz="1200" b="1" dirty="0">
                <a:solidFill>
                  <a:schemeClr val="bg2"/>
                </a:solidFill>
              </a:rPr>
              <a:t>félév</a:t>
            </a:r>
          </a:p>
        </p:txBody>
      </p:sp>
      <p:sp>
        <p:nvSpPr>
          <p:cNvPr id="9228" name="Oval 16"/>
          <p:cNvSpPr>
            <a:spLocks noChangeArrowheads="1"/>
          </p:cNvSpPr>
          <p:nvPr/>
        </p:nvSpPr>
        <p:spPr bwMode="auto">
          <a:xfrm>
            <a:off x="7308850" y="3860800"/>
            <a:ext cx="15113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7596188" y="40767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dirty="0">
                <a:solidFill>
                  <a:schemeClr val="bg2"/>
                </a:solidFill>
              </a:rPr>
              <a:t>SZTK</a:t>
            </a:r>
          </a:p>
        </p:txBody>
      </p:sp>
      <p:sp>
        <p:nvSpPr>
          <p:cNvPr id="9230" name="Oval 18"/>
          <p:cNvSpPr>
            <a:spLocks noChangeArrowheads="1"/>
          </p:cNvSpPr>
          <p:nvPr/>
        </p:nvSpPr>
        <p:spPr bwMode="auto">
          <a:xfrm>
            <a:off x="7308850" y="5373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7524750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dirty="0">
                <a:solidFill>
                  <a:schemeClr val="bg2"/>
                </a:solidFill>
              </a:rPr>
              <a:t>FOSZK</a:t>
            </a:r>
          </a:p>
        </p:txBody>
      </p:sp>
      <p:sp>
        <p:nvSpPr>
          <p:cNvPr id="9232" name="AutoShape 20"/>
          <p:cNvSpPr>
            <a:spLocks noChangeArrowheads="1"/>
          </p:cNvSpPr>
          <p:nvPr/>
        </p:nvSpPr>
        <p:spPr bwMode="auto">
          <a:xfrm>
            <a:off x="5364163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3" name="AutoShape 21"/>
          <p:cNvSpPr>
            <a:spLocks noChangeArrowheads="1"/>
          </p:cNvSpPr>
          <p:nvPr/>
        </p:nvSpPr>
        <p:spPr bwMode="auto">
          <a:xfrm>
            <a:off x="6372225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4" name="AutoShape 22"/>
          <p:cNvSpPr>
            <a:spLocks noChangeArrowheads="1"/>
          </p:cNvSpPr>
          <p:nvPr/>
        </p:nvSpPr>
        <p:spPr bwMode="auto">
          <a:xfrm>
            <a:off x="5724525" y="3357563"/>
            <a:ext cx="215900" cy="358775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5" name="AutoShape 23"/>
          <p:cNvSpPr>
            <a:spLocks noChangeArrowheads="1"/>
          </p:cNvSpPr>
          <p:nvPr/>
        </p:nvSpPr>
        <p:spPr bwMode="auto">
          <a:xfrm>
            <a:off x="6948488" y="5734050"/>
            <a:ext cx="503237" cy="142875"/>
          </a:xfrm>
          <a:prstGeom prst="leftArrow">
            <a:avLst>
              <a:gd name="adj1" fmla="val 50000"/>
              <a:gd name="adj2" fmla="val 88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 flipV="1">
            <a:off x="7092950" y="4581525"/>
            <a:ext cx="503238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 flipV="1">
            <a:off x="6732588" y="4365625"/>
            <a:ext cx="576262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5219700" y="3933825"/>
            <a:ext cx="2016125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9" name="Szövegdoboz 23"/>
          <p:cNvSpPr txBox="1">
            <a:spLocks noChangeArrowheads="1"/>
          </p:cNvSpPr>
          <p:nvPr/>
        </p:nvSpPr>
        <p:spPr bwMode="auto">
          <a:xfrm>
            <a:off x="10333038" y="184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/>
          </a:p>
        </p:txBody>
      </p:sp>
      <p:sp>
        <p:nvSpPr>
          <p:cNvPr id="25" name="Felfelé nyíl 24"/>
          <p:cNvSpPr/>
          <p:nvPr/>
        </p:nvSpPr>
        <p:spPr>
          <a:xfrm>
            <a:off x="5219700" y="3357563"/>
            <a:ext cx="215900" cy="358775"/>
          </a:xfrm>
          <a:prstGeom prst="up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9241" name="Picture 26" descr="MPj04117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7"/>
          <p:cNvSpPr>
            <a:spLocks noChangeArrowheads="1"/>
          </p:cNvSpPr>
          <p:nvPr/>
        </p:nvSpPr>
        <p:spPr bwMode="auto">
          <a:xfrm>
            <a:off x="611188" y="3429000"/>
            <a:ext cx="30956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1042988" y="3789363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>
                <a:solidFill>
                  <a:schemeClr val="bg2"/>
                </a:solidFill>
              </a:rPr>
              <a:t>MUNKAERŐ PIAC</a:t>
            </a:r>
          </a:p>
        </p:txBody>
      </p:sp>
      <p:sp>
        <p:nvSpPr>
          <p:cNvPr id="9244" name="AutoShape 29"/>
          <p:cNvSpPr>
            <a:spLocks noChangeArrowheads="1"/>
          </p:cNvSpPr>
          <p:nvPr/>
        </p:nvSpPr>
        <p:spPr bwMode="auto">
          <a:xfrm>
            <a:off x="3708400" y="4005263"/>
            <a:ext cx="792163" cy="144462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9245" name="AutoShape 30"/>
          <p:cNvSpPr>
            <a:spLocks noChangeArrowheads="1"/>
          </p:cNvSpPr>
          <p:nvPr/>
        </p:nvSpPr>
        <p:spPr bwMode="auto">
          <a:xfrm>
            <a:off x="3635375" y="4365625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Jobbra nyíl 1"/>
          <p:cNvSpPr/>
          <p:nvPr/>
        </p:nvSpPr>
        <p:spPr>
          <a:xfrm>
            <a:off x="7020719" y="5589588"/>
            <a:ext cx="431006" cy="144462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9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9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9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2" y="980728"/>
            <a:ext cx="684053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300" dirty="0"/>
              <a:t>Információk elérhetősége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428875"/>
            <a:ext cx="7829550" cy="3895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dirty="0" err="1" smtClean="0">
                <a:solidFill>
                  <a:srgbClr val="FF0000"/>
                </a:solidFill>
              </a:rPr>
              <a:t>www.felvi.hu</a:t>
            </a:r>
            <a:r>
              <a:rPr lang="hu-HU" dirty="0" smtClean="0"/>
              <a:t> (elsődleges forrás! – tervezett megjelenés dec. 23., dec. 31-ig meg kell jelennie)</a:t>
            </a:r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FFT hivatalos kiegészítése (január)</a:t>
            </a:r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A felsőoktatási intézmény vagy a kar honlapja</a:t>
            </a:r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Nyílt napok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88377-DC96-43FD-81AC-D9C28A0F90CC}" type="slidenum">
              <a:rPr lang="hu-HU"/>
              <a:pPr>
                <a:defRPr/>
              </a:pPr>
              <a:t>5</a:t>
            </a:fld>
            <a:endParaRPr lang="hu-HU"/>
          </a:p>
        </p:txBody>
      </p:sp>
      <p:pic>
        <p:nvPicPr>
          <p:cNvPr id="10245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57188" y="2786063"/>
            <a:ext cx="288925" cy="2160587"/>
          </a:xfrm>
          <a:prstGeom prst="downArrow">
            <a:avLst>
              <a:gd name="adj1" fmla="val 50000"/>
              <a:gd name="adj2" fmla="val 18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Jelentkezés módja és határideje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Csak E-jelentkezés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sz="2000" dirty="0" smtClean="0"/>
              <a:t>	</a:t>
            </a:r>
            <a:endParaRPr lang="hu-HU" sz="1800" dirty="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FF0000"/>
                </a:solidFill>
              </a:rPr>
              <a:t>www.felvi.hu-n</a:t>
            </a:r>
            <a:r>
              <a:rPr lang="hu-HU" sz="2000" dirty="0" smtClean="0"/>
              <a:t> történő regisztrációval – feltétel: internet elérhetőség, e-mail cím)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sz="2000" dirty="0" smtClean="0"/>
              <a:t>De! a dokumentumok szükség esetén postai úton is beküldhetőek az </a:t>
            </a:r>
            <a:r>
              <a:rPr lang="hu-HU" sz="2000" dirty="0" smtClean="0">
                <a:solidFill>
                  <a:schemeClr val="accent1"/>
                </a:solidFill>
              </a:rPr>
              <a:t>Oktatási Hivatal, 1380 Budapest, Pf. 1190 </a:t>
            </a:r>
            <a:r>
              <a:rPr lang="hu-HU" sz="2000" dirty="0" smtClean="0"/>
              <a:t>címre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Eljárási díj befizetése (4-6. jelentkezés esetén)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átutalással vagy 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interneten keresztül bankkártya segítségével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Benyújtási határidő (jogvesztő!):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 smtClean="0">
                <a:solidFill>
                  <a:schemeClr val="accent1"/>
                </a:solidFill>
              </a:rPr>
              <a:t>			</a:t>
            </a:r>
            <a:r>
              <a:rPr lang="hu-HU" dirty="0" smtClean="0">
                <a:solidFill>
                  <a:srgbClr val="FF0000"/>
                </a:solidFill>
              </a:rPr>
              <a:t>2017. február 15.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5DAB2-8A2B-4F73-A2E1-7A1A6E3707CB}" type="slidenum">
              <a:rPr lang="hu-HU"/>
              <a:pPr>
                <a:defRPr/>
              </a:pPr>
              <a:t>6</a:t>
            </a:fld>
            <a:endParaRPr lang="hu-HU"/>
          </a:p>
        </p:txBody>
      </p:sp>
      <p:pic>
        <p:nvPicPr>
          <p:cNvPr id="11269" name="Picture 5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27793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Eljárási díj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dirty="0" smtClean="0">
                <a:solidFill>
                  <a:schemeClr val="accent1"/>
                </a:solidFill>
              </a:rPr>
              <a:t>Alapdíj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rgbClr val="FF0000"/>
                </a:solidFill>
              </a:rPr>
              <a:t>eltörölték</a:t>
            </a:r>
            <a:r>
              <a:rPr lang="hu-HU" dirty="0" smtClean="0"/>
              <a:t>, nem kell fizetni, 3 jelentkezés ingyenes!</a:t>
            </a:r>
          </a:p>
          <a:p>
            <a:pPr marL="990600" lvl="1" indent="-533400" eaLnBrk="1" hangingPunct="1"/>
            <a:r>
              <a:rPr lang="hu-HU" dirty="0" smtClean="0"/>
              <a:t>3 képzés megjelölésének ára </a:t>
            </a:r>
          </a:p>
          <a:p>
            <a:pPr marL="990600" lvl="1" indent="-533400" eaLnBrk="1" hangingPunct="1">
              <a:buFontTx/>
              <a:buNone/>
            </a:pPr>
            <a:r>
              <a:rPr lang="hu-HU" dirty="0" smtClean="0"/>
              <a:t>	(de! ua. intézmény, kar, szak, képzési szint, munkarend = 2 sor, de 1 jelentkezés 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</a:p>
          <a:p>
            <a:pPr marL="990600" lvl="1" indent="-533400" eaLnBrk="1" hangingPunct="1">
              <a:buFontTx/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00B0F0"/>
                </a:solidFill>
              </a:rPr>
              <a:t>DE-BTK történelem ANA</a:t>
            </a:r>
          </a:p>
          <a:p>
            <a:pPr marL="990600" lvl="1" indent="-533400" eaLnBrk="1" hangingPunct="1">
              <a:buFontTx/>
              <a:buNone/>
            </a:pPr>
            <a:r>
              <a:rPr lang="hu-HU" dirty="0" smtClean="0"/>
              <a:t>					        = 1 jelentkezés</a:t>
            </a:r>
          </a:p>
          <a:p>
            <a:pPr marL="990600" lvl="1" indent="-533400" eaLnBrk="1" hangingPunct="1">
              <a:buFontTx/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00B0F0"/>
                </a:solidFill>
              </a:rPr>
              <a:t>DE-BTK történelem 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A42A-958C-473F-8796-138B718299B6}" type="slidenum">
              <a:rPr lang="hu-HU"/>
              <a:pPr>
                <a:defRPr/>
              </a:pPr>
              <a:t>7</a:t>
            </a:fld>
            <a:endParaRPr lang="hu-HU"/>
          </a:p>
        </p:txBody>
      </p:sp>
      <p:pic>
        <p:nvPicPr>
          <p:cNvPr id="12293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6"/>
          <p:cNvSpPr>
            <a:spLocks/>
          </p:cNvSpPr>
          <p:nvPr/>
        </p:nvSpPr>
        <p:spPr bwMode="auto">
          <a:xfrm>
            <a:off x="5929313" y="4076700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Eljárási díj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72816"/>
            <a:ext cx="7826375" cy="46085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hu-HU" dirty="0" smtClean="0">
                <a:solidFill>
                  <a:schemeClr val="accent1"/>
                </a:solidFill>
              </a:rPr>
              <a:t>Kiegészítő díj (2000 Ft) – a 4-6. jelentkezésért kell fizetni</a:t>
            </a:r>
            <a:r>
              <a:rPr lang="hu-HU" dirty="0" smtClean="0"/>
              <a:t> az Oktatási Hivatalnak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dirty="0" smtClean="0"/>
              <a:t>	</a:t>
            </a:r>
            <a:r>
              <a:rPr lang="hu-HU" sz="2800" dirty="0" smtClean="0"/>
              <a:t>(ANA+ANK=1 jelentkezés), de </a:t>
            </a:r>
            <a:r>
              <a:rPr lang="hu-HU" sz="2800" dirty="0" err="1" smtClean="0"/>
              <a:t>max</a:t>
            </a:r>
            <a:r>
              <a:rPr lang="hu-HU" sz="2800" dirty="0" smtClean="0"/>
              <a:t>. </a:t>
            </a:r>
            <a:r>
              <a:rPr lang="hu-HU" sz="2800" dirty="0" smtClean="0">
                <a:solidFill>
                  <a:srgbClr val="FF0000"/>
                </a:solidFill>
              </a:rPr>
              <a:t>6</a:t>
            </a:r>
            <a:r>
              <a:rPr lang="hu-HU" sz="2800" dirty="0" smtClean="0"/>
              <a:t> jelentkezés lehet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hu-HU" dirty="0" smtClean="0">
                <a:solidFill>
                  <a:schemeClr val="accent1"/>
                </a:solidFill>
              </a:rPr>
              <a:t>Külön eljárási díj (változó összeg)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dirty="0" smtClean="0"/>
              <a:t>	</a:t>
            </a:r>
            <a:r>
              <a:rPr lang="hu-HU" sz="2800" dirty="0" smtClean="0"/>
              <a:t>az intézmények kérhetik pl.: gyakorlati vizsga szervezésért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sz="2800" dirty="0" smtClean="0"/>
              <a:t>	</a:t>
            </a:r>
            <a:r>
              <a:rPr lang="hu-HU" sz="2400" dirty="0" err="1" smtClean="0"/>
              <a:t>FFT-ben</a:t>
            </a:r>
            <a:r>
              <a:rPr lang="hu-HU" sz="2400" dirty="0" smtClean="0"/>
              <a:t>, az intézmény határozza meg a befizetési módot (csekk, átutalás…)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5A74B-4C8C-4171-8575-A76859D1BB71}" type="slidenum">
              <a:rPr lang="hu-HU"/>
              <a:pPr>
                <a:defRPr/>
              </a:pPr>
              <a:t>8</a:t>
            </a:fld>
            <a:endParaRPr lang="hu-HU"/>
          </a:p>
        </p:txBody>
      </p:sp>
      <p:pic>
        <p:nvPicPr>
          <p:cNvPr id="13317" name="Picture 6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E-jelentkezés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pPr eaLnBrk="1" hangingPunct="1"/>
            <a:r>
              <a:rPr lang="hu-HU" sz="2800" dirty="0" err="1" smtClean="0">
                <a:solidFill>
                  <a:srgbClr val="FF0000"/>
                </a:solidFill>
              </a:rPr>
              <a:t>www.felvi.hu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/>
              <a:t>– regisztráció </a:t>
            </a:r>
          </a:p>
          <a:p>
            <a:pPr lvl="1" eaLnBrk="1" hangingPunct="1"/>
            <a:r>
              <a:rPr lang="hu-HU" dirty="0" smtClean="0"/>
              <a:t>felhasználói név (azonosító)</a:t>
            </a:r>
          </a:p>
          <a:p>
            <a:pPr lvl="1" eaLnBrk="1" hangingPunct="1"/>
            <a:r>
              <a:rPr lang="hu-HU" dirty="0" smtClean="0"/>
              <a:t>jelszó</a:t>
            </a:r>
          </a:p>
          <a:p>
            <a:pPr lvl="1" eaLnBrk="1" hangingPunct="1"/>
            <a:r>
              <a:rPr lang="hu-HU" dirty="0" smtClean="0"/>
              <a:t>e-mail cím</a:t>
            </a:r>
          </a:p>
          <a:p>
            <a:pPr eaLnBrk="1" hangingPunct="1"/>
            <a:r>
              <a:rPr lang="hu-HU" sz="2800" i="1" dirty="0" smtClean="0"/>
              <a:t>A Szolgáltatások </a:t>
            </a:r>
            <a:r>
              <a:rPr lang="hu-HU" sz="2800" dirty="0" smtClean="0"/>
              <a:t>cím alatt található az E-felvételi – el kell fogadni a továbblépéshez a felhasználási feltételeket</a:t>
            </a:r>
          </a:p>
          <a:p>
            <a:pPr eaLnBrk="1" hangingPunct="1"/>
            <a:r>
              <a:rPr lang="hu-HU" sz="2800" dirty="0" smtClean="0">
                <a:solidFill>
                  <a:schemeClr val="accent1"/>
                </a:solidFill>
              </a:rPr>
              <a:t>Egyedi biztonsági kód </a:t>
            </a:r>
            <a:r>
              <a:rPr lang="hu-HU" sz="2800" dirty="0" smtClean="0"/>
              <a:t>– a</a:t>
            </a:r>
            <a:r>
              <a:rPr lang="hu-HU" sz="2800" dirty="0" smtClean="0">
                <a:solidFill>
                  <a:schemeClr val="accent1"/>
                </a:solidFill>
              </a:rPr>
              <a:t> </a:t>
            </a:r>
            <a:r>
              <a:rPr lang="hu-HU" sz="2800" dirty="0" smtClean="0"/>
              <a:t>rendszer automatikusan küldi, a további belépésekhez kell!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DA0C-484F-4D39-915C-0E6900C14EB3}" type="slidenum">
              <a:rPr lang="hu-HU"/>
              <a:pPr>
                <a:defRPr/>
              </a:pPr>
              <a:t>9</a:t>
            </a:fld>
            <a:endParaRPr lang="hu-HU"/>
          </a:p>
        </p:txBody>
      </p:sp>
      <p:pic>
        <p:nvPicPr>
          <p:cNvPr id="14341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1912</TotalTime>
  <Words>1207</Words>
  <Application>Microsoft Office PowerPoint</Application>
  <PresentationFormat>Diavetítés a képernyőre (4:3 oldalarány)</PresentationFormat>
  <Paragraphs>271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Calibri</vt:lpstr>
      <vt:lpstr>Constantia</vt:lpstr>
      <vt:lpstr>Tahoma</vt:lpstr>
      <vt:lpstr>Times New Roman</vt:lpstr>
      <vt:lpstr>Wingdings</vt:lpstr>
      <vt:lpstr>Wingdings 2</vt:lpstr>
      <vt:lpstr>Áramlás</vt:lpstr>
      <vt:lpstr>PowerPoint-bemutató</vt:lpstr>
      <vt:lpstr>Miről kell dönteni?</vt:lpstr>
      <vt:lpstr>Állami ösztöndíj</vt:lpstr>
      <vt:lpstr>A bolognai rendszer</vt:lpstr>
      <vt:lpstr>Információk elérhetősége </vt:lpstr>
      <vt:lpstr>Jelentkezés módja és határideje</vt:lpstr>
      <vt:lpstr>Eljárási díj</vt:lpstr>
      <vt:lpstr>Eljárási díj</vt:lpstr>
      <vt:lpstr>E-jelentkezés</vt:lpstr>
      <vt:lpstr>Adatok feltöltése</vt:lpstr>
      <vt:lpstr>E-jelentkezés</vt:lpstr>
      <vt:lpstr>Mit kell csatolni a jelentkezéshez?</vt:lpstr>
      <vt:lpstr>Mikor érvényes a jelentkezés?</vt:lpstr>
      <vt:lpstr>A jelentkezési sorrend</vt:lpstr>
      <vt:lpstr>Felvételi döntés után</vt:lpstr>
      <vt:lpstr>Pontszámítás</vt:lpstr>
      <vt:lpstr>Hogyan lesz 500 pont?</vt:lpstr>
      <vt:lpstr>Hogyan lesz 500 pont?</vt:lpstr>
      <vt:lpstr>Hogyan lesz 500 pont?</vt:lpstr>
      <vt:lpstr>Többletpontok  (max. 100 pont)</vt:lpstr>
      <vt:lpstr>Többletpontok  (max. 100 pont)</vt:lpstr>
      <vt:lpstr>Tudnivalók a többletpontok kapcsán</vt:lpstr>
      <vt:lpstr>Kötelező emelt szintű érettségi követelmény képzési területenként:</vt:lpstr>
      <vt:lpstr>ANA ponthatárok 2016-ban</vt:lpstr>
      <vt:lpstr>ANA ponthatárok máshol</vt:lpstr>
      <vt:lpstr>Legfontosabb határidők – előreláthatóan (pontos forrás az FFT!)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101</cp:revision>
  <cp:lastPrinted>2016-11-21T11:05:01Z</cp:lastPrinted>
  <dcterms:created xsi:type="dcterms:W3CDTF">2007-12-01T14:50:18Z</dcterms:created>
  <dcterms:modified xsi:type="dcterms:W3CDTF">2017-10-20T08:08:02Z</dcterms:modified>
</cp:coreProperties>
</file>