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049BB3-E47A-4CB3-BA90-675A257BFE4B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C5916-C323-4B02-8A6B-DB19D354EA8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0886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D6D37-6FF0-430B-907E-AFB658D15EF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459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BC3E-B27B-45B0-B4A6-6FDB08ACBD3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7536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18242-20E6-476C-9892-5053E9B6A2F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7041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6ADA-5B30-480A-8D85-035CBED3C35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966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2AB36-45B7-4D78-BC5D-B3A31597374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3121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CBF51-8009-452D-89E7-F6A7E8B16FD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5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8E14-54AC-4844-834A-FAC91B19491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914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B36F9-32B5-429B-A19C-2C40C255303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9266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76511-0625-45EE-B537-7BEBD48C9BD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6132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006482-147C-4C21-92EB-2381AF1A9F79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Tanári mesterszakok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005263"/>
            <a:ext cx="6032500" cy="2519362"/>
          </a:xfrm>
        </p:spPr>
        <p:txBody>
          <a:bodyPr/>
          <a:lstStyle/>
          <a:p>
            <a:r>
              <a:rPr lang="hu-HU" altLang="hu-HU"/>
              <a:t>2013. Felvételi eljárás</a:t>
            </a:r>
          </a:p>
          <a:p>
            <a:endParaRPr lang="hu-HU" altLang="hu-HU"/>
          </a:p>
          <a:p>
            <a:endParaRPr lang="hu-HU" altLang="hu-HU"/>
          </a:p>
          <a:p>
            <a:endParaRPr lang="hu-HU" altLang="hu-HU" sz="1400"/>
          </a:p>
          <a:p>
            <a:pPr algn="l"/>
            <a:r>
              <a:rPr lang="hu-HU" altLang="hu-HU" sz="1600"/>
              <a:t>Bartáné Kustár Katalin</a:t>
            </a:r>
          </a:p>
          <a:p>
            <a:pPr algn="l"/>
            <a:r>
              <a:rPr lang="hu-HU" altLang="hu-HU" sz="1600"/>
              <a:t>tanulmányi osztályvezető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Felvételi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>
                <a:solidFill>
                  <a:schemeClr val="tx2"/>
                </a:solidFill>
              </a:rPr>
              <a:t>2013.</a:t>
            </a:r>
            <a:r>
              <a:rPr lang="hu-HU" altLang="hu-HU"/>
              <a:t> </a:t>
            </a:r>
            <a:r>
              <a:rPr lang="hu-HU" altLang="hu-HU">
                <a:solidFill>
                  <a:schemeClr val="tx2"/>
                </a:solidFill>
              </a:rPr>
              <a:t>június 24-25.</a:t>
            </a:r>
          </a:p>
          <a:p>
            <a:pPr>
              <a:lnSpc>
                <a:spcPct val="90000"/>
              </a:lnSpc>
            </a:pPr>
            <a:r>
              <a:rPr lang="hu-HU" altLang="hu-HU"/>
              <a:t>pontszámítás: 2 x 100 pont</a:t>
            </a:r>
          </a:p>
          <a:p>
            <a:pPr lvl="1">
              <a:lnSpc>
                <a:spcPct val="90000"/>
              </a:lnSpc>
            </a:pPr>
            <a:r>
              <a:rPr lang="hu-HU" altLang="hu-HU" b="1"/>
              <a:t>1. tanári szak vizsga: 30 pont</a:t>
            </a:r>
          </a:p>
          <a:p>
            <a:pPr lvl="1">
              <a:lnSpc>
                <a:spcPct val="90000"/>
              </a:lnSpc>
            </a:pPr>
            <a:r>
              <a:rPr lang="hu-HU" altLang="hu-HU" b="1"/>
              <a:t>2. tanári szak vizsga: 30 pont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ped-pszich. vizsga: 30 pont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diploma minősítés: 30 pont (érték x 6)</a:t>
            </a:r>
          </a:p>
          <a:p>
            <a:pPr lvl="1">
              <a:lnSpc>
                <a:spcPct val="90000"/>
              </a:lnSpc>
            </a:pPr>
            <a:r>
              <a:rPr lang="hu-HU" altLang="hu-HU"/>
              <a:t>többletpontok: 10 pont</a:t>
            </a:r>
          </a:p>
          <a:p>
            <a:pPr>
              <a:lnSpc>
                <a:spcPct val="90000"/>
              </a:lnSpc>
            </a:pP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Kreditek a mesterszakon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altLang="hu-HU"/>
              <a:t>Összegyűjtendő kreditek száma: 150 </a:t>
            </a:r>
          </a:p>
          <a:p>
            <a:r>
              <a:rPr lang="hu-HU" altLang="hu-HU"/>
              <a:t>1. tanárszak: 30 kredit</a:t>
            </a:r>
          </a:p>
          <a:p>
            <a:r>
              <a:rPr lang="hu-HU" altLang="hu-HU"/>
              <a:t>2. tanárszak: 50 kredit</a:t>
            </a:r>
          </a:p>
          <a:p>
            <a:r>
              <a:rPr lang="hu-HU" altLang="hu-HU"/>
              <a:t>ped-pszich.: 40 kredit </a:t>
            </a:r>
          </a:p>
          <a:p>
            <a:r>
              <a:rPr lang="hu-HU" altLang="hu-HU"/>
              <a:t>összefüggő szakmai gyakorlat: 30 kr.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hu-HU" altLang="hu-HU"/>
          </a:p>
          <a:p>
            <a:pPr>
              <a:buFontTx/>
              <a:buNone/>
            </a:pPr>
            <a:endParaRPr lang="hu-HU" altLang="hu-HU"/>
          </a:p>
          <a:p>
            <a:pPr algn="ctr">
              <a:buFontTx/>
              <a:buNone/>
            </a:pPr>
            <a:endParaRPr lang="hu-HU" altLang="hu-HU"/>
          </a:p>
          <a:p>
            <a:pPr algn="ctr">
              <a:buFontTx/>
              <a:buNone/>
            </a:pPr>
            <a:r>
              <a:rPr lang="hu-HU" altLang="hu-HU"/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Hogyan lehetek tanár?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18450" cy="3657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hu-HU" altLang="hu-HU"/>
              <a:t>2 lehetséges út van</a:t>
            </a:r>
          </a:p>
          <a:p>
            <a:pPr marL="990600" lvl="1" indent="-533400">
              <a:buFontTx/>
              <a:buAutoNum type="arabicPeriod"/>
            </a:pPr>
            <a:r>
              <a:rPr lang="hu-HU" altLang="hu-HU"/>
              <a:t>Kétszakos (rövidebb): BA-n belül minor szakot végez, és kétszakos tanári mesterszakra jelentkezik 		5 félév</a:t>
            </a:r>
          </a:p>
          <a:p>
            <a:pPr marL="990600" lvl="1" indent="-533400">
              <a:buFontTx/>
              <a:buAutoNum type="arabicPeriod"/>
            </a:pPr>
            <a:r>
              <a:rPr lang="hu-HU" altLang="hu-HU"/>
              <a:t>Egyszakos (hosszabb): BA után diszciplináris MA, azután tanári MA 	     4 + 3 félév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156325" y="3500438"/>
            <a:ext cx="792163" cy="144462"/>
          </a:xfrm>
          <a:prstGeom prst="right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812088" y="4437063"/>
            <a:ext cx="863600" cy="144462"/>
          </a:xfrm>
          <a:prstGeom prst="rightArrow">
            <a:avLst>
              <a:gd name="adj1" fmla="val 50000"/>
              <a:gd name="adj2" fmla="val 149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Kétszakos tanár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BA után a közvetlenül  végezhető, bemeneti feltételei:</a:t>
            </a:r>
          </a:p>
          <a:p>
            <a:pPr lvl="1"/>
            <a:r>
              <a:rPr lang="hu-HU" altLang="hu-HU"/>
              <a:t>Első szak: a BA diploma szakja</a:t>
            </a:r>
          </a:p>
          <a:p>
            <a:pPr lvl="1"/>
            <a:r>
              <a:rPr lang="hu-HU" altLang="hu-HU"/>
              <a:t>Második szak: a minor (záradék)</a:t>
            </a:r>
          </a:p>
          <a:p>
            <a:pPr lvl="1"/>
            <a:r>
              <a:rPr lang="hu-HU" altLang="hu-HU"/>
              <a:t>10 kredit pedagógia-pszichológia modul</a:t>
            </a:r>
          </a:p>
          <a:p>
            <a:pPr lvl="1"/>
            <a:r>
              <a:rPr lang="hu-HU" altLang="hu-HU"/>
              <a:t>Nyelvi minor esetén az adott nyelvből felsőfokú C típusú nyelvvizsga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Jelentkezési lapon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6. pontba kell beírni az alapszak szakjának megfelelő tanári szakot (= első tanári szak)</a:t>
            </a:r>
          </a:p>
          <a:p>
            <a:r>
              <a:rPr lang="hu-HU" altLang="hu-HU"/>
              <a:t>6/A pontba a minor szaknak megfelelő tanári szakot (= második tanári szak)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u-HU" alt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Példa: magyar alapszak – történelem minor:</a:t>
            </a:r>
          </a:p>
          <a:p>
            <a:pPr lvl="1"/>
            <a:r>
              <a:rPr lang="hu-HU" altLang="hu-HU"/>
              <a:t>6. pont: tanár-magyartanár</a:t>
            </a:r>
          </a:p>
          <a:p>
            <a:pPr lvl="1"/>
            <a:r>
              <a:rPr lang="hu-HU" altLang="hu-HU"/>
              <a:t>6/A pont: tanár-történelemtanár</a:t>
            </a:r>
          </a:p>
          <a:p>
            <a:r>
              <a:rPr lang="hu-HU" altLang="hu-HU"/>
              <a:t>Kétszakos tanárképzést csak nappali tagozaton hirdet a kar, MNA, MNK jelölést használják!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BTK választható mesterszakjai: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054850" cy="41925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tanár-angoltanár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tanár-franciatanár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 b="1"/>
              <a:t>tanár-hon- és népismerettanár</a:t>
            </a:r>
            <a:r>
              <a:rPr lang="hu-HU" altLang="hu-HU" sz="2400"/>
              <a:t> (csak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tanár-latintanár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tanár-lengyeltanár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tanár-magyartanár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tanár-némettanár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tanár-orosztanár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tanár-pedagógiatanár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u-HU" altLang="hu-HU" sz="2400"/>
              <a:t>tanár-történelemtanár (1. és 2.)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TTK, IK kínálta tanárszakok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tanár-biológiatanár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tanár-matematikatanár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tanár-fizikatanár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tanár-kémiatanár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tanár-földrajztanár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tanár-környezettan-tanár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tanár-informatikatanár</a:t>
            </a:r>
          </a:p>
          <a:p>
            <a:pPr>
              <a:lnSpc>
                <a:spcPct val="80000"/>
              </a:lnSpc>
            </a:pPr>
            <a:r>
              <a:rPr lang="hu-HU" altLang="hu-HU" sz="2400" b="1"/>
              <a:t>tanár-ábrázoló geometria és műszaki rajz tanár </a:t>
            </a:r>
            <a:r>
              <a:rPr lang="hu-HU" altLang="hu-HU" sz="2400"/>
              <a:t>(csak 2.)</a:t>
            </a:r>
            <a:endParaRPr lang="hu-HU" altLang="hu-HU" sz="2400" b="1"/>
          </a:p>
          <a:p>
            <a:pPr>
              <a:lnSpc>
                <a:spcPct val="80000"/>
              </a:lnSpc>
            </a:pPr>
            <a:r>
              <a:rPr lang="hu-HU" altLang="hu-HU" sz="2400" b="1"/>
              <a:t>tanár-könyvtárpedagógia tanár </a:t>
            </a:r>
            <a:r>
              <a:rPr lang="hu-HU" altLang="hu-HU" sz="2400"/>
              <a:t>(csak 2.)</a:t>
            </a:r>
            <a:endParaRPr lang="hu-HU" altLang="hu-HU" sz="2400" b="1"/>
          </a:p>
          <a:p>
            <a:pPr>
              <a:lnSpc>
                <a:spcPct val="80000"/>
              </a:lnSpc>
            </a:pPr>
            <a:endParaRPr lang="hu-HU" altLang="hu-HU" sz="2400"/>
          </a:p>
          <a:p>
            <a:pPr>
              <a:lnSpc>
                <a:spcPct val="80000"/>
              </a:lnSpc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Két kart érintő tanárszak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A BA diploma (= első tanárszak) szakjának karhoz tartozása dönt</a:t>
            </a:r>
          </a:p>
          <a:p>
            <a:pPr>
              <a:buFontTx/>
              <a:buNone/>
            </a:pPr>
            <a:r>
              <a:rPr lang="hu-HU" altLang="hu-HU"/>
              <a:t>	Pl: Magyar alapszakos bölcsész, földrajz minorral BTK-s hallgató lesz, földrajz alapszakos magyar minorral TTK-s hallgató lesz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Egyszakos tanár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BA és diszciplináris MA után egyszakos tanár képzés csak levelező tagozaton van a DE-n</a:t>
            </a:r>
          </a:p>
          <a:p>
            <a:pPr>
              <a:lnSpc>
                <a:spcPct val="90000"/>
              </a:lnSpc>
            </a:pPr>
            <a:r>
              <a:rPr lang="hu-HU" altLang="hu-HU"/>
              <a:t>Jelzése a szakok között: (T/D)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	pl.: tanár (T/D) – angoltanár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/>
              <a:t>A felvételi adatlap 6. pontjába kell beírni.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sírkréták">
  <a:themeElements>
    <a:clrScheme name="Zsírkréták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Zsírkrétá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sírkréták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sírkréták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sírkréták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</TotalTime>
  <Words>361</Words>
  <Application>Microsoft Office PowerPoint</Application>
  <PresentationFormat>Diavetítés a képernyőre (4:3 oldalarány)</PresentationFormat>
  <Paragraphs>71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Zsírkréták</vt:lpstr>
      <vt:lpstr>Tanári mesterszakok</vt:lpstr>
      <vt:lpstr>Hogyan lehetek tanár?</vt:lpstr>
      <vt:lpstr>Kétszakos tanár</vt:lpstr>
      <vt:lpstr>Jelentkezési lapon</vt:lpstr>
      <vt:lpstr>PowerPoint-bemutató</vt:lpstr>
      <vt:lpstr>BTK választható mesterszakjai:</vt:lpstr>
      <vt:lpstr>TTK, IK kínálta tanárszakok</vt:lpstr>
      <vt:lpstr>Két kart érintő tanárszak</vt:lpstr>
      <vt:lpstr>Egyszakos tanár</vt:lpstr>
      <vt:lpstr>Felvételi</vt:lpstr>
      <vt:lpstr>Kreditek a mesterszakon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Tanári mesterszakok</dc:title>
  <dc:creator>Robert</dc:creator>
  <cp:lastModifiedBy>Fazekas Zoltán</cp:lastModifiedBy>
  <cp:revision>8</cp:revision>
  <dcterms:created xsi:type="dcterms:W3CDTF">2011-02-08T16:38:17Z</dcterms:created>
  <dcterms:modified xsi:type="dcterms:W3CDTF">2017-06-20T13:38:32Z</dcterms:modified>
</cp:coreProperties>
</file>